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72" r:id="rId2"/>
    <p:sldId id="273" r:id="rId3"/>
    <p:sldId id="274" r:id="rId4"/>
    <p:sldId id="275" r:id="rId5"/>
    <p:sldId id="276" r:id="rId6"/>
    <p:sldId id="283" r:id="rId7"/>
    <p:sldId id="277" r:id="rId8"/>
    <p:sldId id="281" r:id="rId9"/>
    <p:sldId id="282" r:id="rId10"/>
  </p:sldIdLst>
  <p:sldSz cx="12192000" cy="6858000"/>
  <p:notesSz cx="6807200" cy="9939338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09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DA88A-700E-4959-AD05-3C421866BDC6}" type="datetime4"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2022年7月26日</a:t>
            </a:fld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9A4F4-89FA-4551-A9F4-ECDBD52C06D6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4810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ECA54F6-A409-4052-BA8C-D33E3AF8AD29}" type="datetime4">
              <a:rPr lang="ja-JP" altLang="en-US" smtClean="0"/>
              <a:pPr/>
              <a:t>2022年7月26日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893B0CF2-7F87-4E02-A248-870047730F99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351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4210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0896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96383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0406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10415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3815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4054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長方形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ja-JP" altLang="en-US" noProof="0" dirty="0"/>
            </a:p>
          </p:txBody>
        </p:sp>
        <p:cxnSp>
          <p:nvCxnSpPr>
            <p:cNvPr id="7" name="直線​​コネクタ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直線​​コネクタ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​​コネクタ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  <a:endParaRPr kumimoji="0" lang="ja-JP" altLang="en-US" noProof="0" dirty="0"/>
          </a:p>
        </p:txBody>
      </p: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D9F5B4-D2B9-4671-9B63-0110E6386A4E}" type="datetime4">
              <a:rPr lang="ja-JP" altLang="en-US" smtClean="0"/>
              <a:t>2022年7月26日</a:t>
            </a:fld>
            <a:endParaRPr lang="en-US" dirty="0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ja-JP" altLang="en-US" noProof="0" dirty="0"/>
              <a:t>クリックしてマスター テキストのスタイルを編集</a:t>
            </a:r>
          </a:p>
          <a:p>
            <a:pPr lvl="1"/>
            <a:r>
              <a:rPr kumimoji="1" lang="ja-JP" altLang="en-US" noProof="0" dirty="0"/>
              <a:t>第 </a:t>
            </a:r>
            <a:r>
              <a:rPr kumimoji="1" lang="en-US" altLang="ja-JP" noProof="0" dirty="0"/>
              <a:t>2 </a:t>
            </a:r>
            <a:r>
              <a:rPr kumimoji="1" lang="ja-JP" altLang="en-US" noProof="0" dirty="0"/>
              <a:t>レベル</a:t>
            </a:r>
          </a:p>
          <a:p>
            <a:pPr lvl="2"/>
            <a:r>
              <a:rPr kumimoji="1" lang="ja-JP" altLang="en-US" noProof="0" dirty="0"/>
              <a:t>第 </a:t>
            </a:r>
            <a:r>
              <a:rPr kumimoji="1" lang="en-US" altLang="ja-JP" noProof="0" dirty="0"/>
              <a:t>3 </a:t>
            </a:r>
            <a:r>
              <a:rPr kumimoji="1" lang="ja-JP" altLang="en-US" noProof="0" dirty="0"/>
              <a:t>レベル</a:t>
            </a:r>
          </a:p>
          <a:p>
            <a:pPr lvl="3"/>
            <a:r>
              <a:rPr kumimoji="1" lang="ja-JP" altLang="en-US" noProof="0" dirty="0"/>
              <a:t>第 </a:t>
            </a:r>
            <a:r>
              <a:rPr kumimoji="1" lang="en-US" altLang="ja-JP" noProof="0" dirty="0"/>
              <a:t>4 </a:t>
            </a:r>
            <a:r>
              <a:rPr kumimoji="1" lang="ja-JP" altLang="en-US" noProof="0" dirty="0"/>
              <a:t>レベル</a:t>
            </a:r>
          </a:p>
          <a:p>
            <a:pPr lvl="4"/>
            <a:r>
              <a:rPr kumimoji="1" lang="ja-JP" altLang="en-US" noProof="0" dirty="0"/>
              <a:t>第 </a:t>
            </a:r>
            <a:r>
              <a:rPr kumimoji="1" lang="en-US" altLang="ja-JP" noProof="0" dirty="0"/>
              <a:t>5 </a:t>
            </a:r>
            <a:r>
              <a:rPr kumimoji="1" lang="ja-JP" altLang="en-US" noProof="0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89D195-22A8-4E03-A4C1-FF558F7B427F}" type="datetime4">
              <a:rPr lang="ja-JP" altLang="en-US" smtClean="0"/>
              <a:t>2022年7月26日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ja-JP" altLang="en-US" noProof="0" dirty="0"/>
              <a:t>クリックしてマスター テキストのスタイルを編集</a:t>
            </a:r>
          </a:p>
          <a:p>
            <a:pPr lvl="1"/>
            <a:r>
              <a:rPr kumimoji="1" lang="ja-JP" altLang="en-US" noProof="0" dirty="0"/>
              <a:t>第 </a:t>
            </a:r>
            <a:r>
              <a:rPr kumimoji="1" lang="en-US" altLang="ja-JP" noProof="0" dirty="0"/>
              <a:t>2 </a:t>
            </a:r>
            <a:r>
              <a:rPr kumimoji="1" lang="ja-JP" altLang="en-US" noProof="0" dirty="0"/>
              <a:t>レベル</a:t>
            </a:r>
          </a:p>
          <a:p>
            <a:pPr lvl="2"/>
            <a:r>
              <a:rPr kumimoji="1" lang="ja-JP" altLang="en-US" noProof="0" dirty="0"/>
              <a:t>第 </a:t>
            </a:r>
            <a:r>
              <a:rPr kumimoji="1" lang="en-US" altLang="ja-JP" noProof="0" dirty="0"/>
              <a:t>3 </a:t>
            </a:r>
            <a:r>
              <a:rPr kumimoji="1" lang="ja-JP" altLang="en-US" noProof="0" dirty="0"/>
              <a:t>レベル</a:t>
            </a:r>
          </a:p>
          <a:p>
            <a:pPr lvl="3"/>
            <a:r>
              <a:rPr kumimoji="1" lang="ja-JP" altLang="en-US" noProof="0" dirty="0"/>
              <a:t>第 </a:t>
            </a:r>
            <a:r>
              <a:rPr kumimoji="1" lang="en-US" altLang="ja-JP" noProof="0" dirty="0"/>
              <a:t>4 </a:t>
            </a:r>
            <a:r>
              <a:rPr kumimoji="1" lang="ja-JP" altLang="en-US" noProof="0" dirty="0"/>
              <a:t>レベル</a:t>
            </a:r>
          </a:p>
          <a:p>
            <a:pPr lvl="4"/>
            <a:r>
              <a:rPr kumimoji="1" lang="ja-JP" altLang="en-US" noProof="0" dirty="0"/>
              <a:t>第 </a:t>
            </a:r>
            <a:r>
              <a:rPr kumimoji="1" lang="en-US" altLang="ja-JP" noProof="0" dirty="0"/>
              <a:t>5 </a:t>
            </a:r>
            <a:r>
              <a:rPr kumimoji="1" lang="ja-JP" altLang="en-US" noProof="0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9B777F-2BA6-42C0-83EF-2CC97DD0D6E7}" type="datetime4">
              <a:rPr lang="ja-JP" altLang="en-US" smtClean="0"/>
              <a:t>2022年7月26日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ja-JP" altLang="en-US" noProof="0"/>
              <a:t>マスター テキストの書式設定</a:t>
            </a:r>
          </a:p>
          <a:p>
            <a:pPr lvl="1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kumimoji="0"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0C11D6-D226-45B1-8AA5-91C501F3B0E7}" type="datetime4">
              <a:rPr lang="ja-JP" altLang="en-US" smtClean="0"/>
              <a:t>2022年7月26日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400AA1-06A4-444F-94EA-80BA16484187}" type="datetime4">
              <a:rPr lang="ja-JP" altLang="en-US" smtClean="0"/>
              <a:t>2022年7月26日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ja-JP" altLang="en-US" noProof="0"/>
              <a:t>マスター テキストの書式設定</a:t>
            </a:r>
          </a:p>
          <a:p>
            <a:pPr lvl="1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kumimoji="0" lang="ja-JP" altLang="en-US" noProof="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ja-JP" altLang="en-US" noProof="0"/>
              <a:t>マスター テキストの書式設定</a:t>
            </a:r>
          </a:p>
          <a:p>
            <a:pPr lvl="1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kumimoji="0" lang="ja-JP" altLang="en-US" noProof="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38B790-6ACD-441F-B06D-4917F8B429D2}" type="datetime4">
              <a:rPr lang="ja-JP" altLang="en-US" smtClean="0"/>
              <a:t>2022年7月26日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ja-JP" altLang="en-US"/>
              <a:t>マスター タイトルの書式設定</a:t>
            </a:r>
            <a:endParaRPr kumimoji="0"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ja-JP" altLang="en-US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ja-JP" altLang="en-US"/>
              <a:t>マスター テキストの書式設定</a:t>
            </a:r>
          </a:p>
          <a:p>
            <a:pPr lvl="1" rtl="0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ja-JP" altLang="en-US"/>
              <a:t>マスター テキストの書式設定</a:t>
            </a:r>
          </a:p>
          <a:p>
            <a:pPr lvl="1" rtl="0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296CEC-F0EC-4499-B406-555829E93D38}" type="datetime4">
              <a:rPr lang="ja-JP" altLang="en-US" smtClean="0"/>
              <a:t>2022年7月26日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" dirty="0"/>
              <a:t>フッターを追加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C8EE4A-0564-4F19-AF56-1B86A81857A1}" type="datetime4">
              <a:rPr lang="ja-JP" altLang="en-US" smtClean="0"/>
              <a:t>2022年7月26日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D0A0B1-5389-4168-8C71-456999E01C6A}" type="datetime4">
              <a:rPr lang="ja-JP" altLang="en-US" smtClean="0"/>
              <a:t>2022年7月26日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ja-JP" altLang="en-US" noProof="0"/>
              <a:t>マスター テキストの書式設定</a:t>
            </a:r>
          </a:p>
          <a:p>
            <a:pPr lvl="1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kumimoji="0"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FAF4E1-8E5B-454D-966C-37225B9702A6}" type="datetime4">
              <a:rPr lang="ja-JP" altLang="en-US" smtClean="0"/>
              <a:t>2022年7月26日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キャプション付きの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つの角を切り取って丸めた四角形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ja-JP" altLang="en-US" sz="1800" noProof="0" dirty="0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ja-JP" altLang="en-US" sz="1800" noProof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ja-JP" altLang="en-US" noProof="0"/>
              <a:t>アイコンをクリックして図を追加</a:t>
            </a:r>
            <a:endParaRPr kumimoji="0"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A228A8-1DDA-4C9E-B7BB-B3D4A4576159}" type="datetime4">
              <a:rPr lang="ja-JP" altLang="en-US" smtClean="0"/>
              <a:t>2022年7月26日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  <p:sp>
        <p:nvSpPr>
          <p:cNvPr id="10" name="フリーフォーム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ja-JP" altLang="en-US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フリーフォーム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ja-JP" altLang="en-US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長方形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noProof="0" dirty="0"/>
            </a:p>
          </p:txBody>
        </p:sp>
        <p:grpSp>
          <p:nvGrpSpPr>
            <p:cNvPr id="27" name="グループ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フリーフォーム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ja-JP" altLang="en-US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フリーフォーム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ja-JP" altLang="en-US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グループ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フリーフォーム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ja-JP" altLang="en-US" sz="1800" noProof="0" dirty="0"/>
                </a:p>
              </p:txBody>
            </p:sp>
            <p:sp>
              <p:nvSpPr>
                <p:cNvPr id="33" name="フリーフォーム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ja-JP" altLang="en-US" sz="1800" noProof="0" dirty="0"/>
                </a:p>
              </p:txBody>
            </p:sp>
          </p:grpSp>
        </p:grpSp>
      </p:grp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ja-JP" altLang="en-US" noProof="0" dirty="0"/>
              <a:t>クリックしてマスター タイトルのスタイルを編集</a:t>
            </a:r>
            <a:endParaRPr kumimoji="0" lang="ja-JP" altLang="en-US" noProof="0" dirty="0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43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ja-JP" altLang="en-US" noProof="0" dirty="0"/>
              <a:t>クリックしてマスター テキストのスタイルを編集</a:t>
            </a:r>
          </a:p>
          <a:p>
            <a:pPr lvl="1" rtl="0" eaLnBrk="1" latinLnBrk="0" hangingPunct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 eaLnBrk="1" latinLnBrk="0" hangingPunct="1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 eaLnBrk="1" latinLnBrk="0" hangingPunct="1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 eaLnBrk="1" latinLnBrk="0" hangingPunct="1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196E8732-2B4B-4F0A-8362-53F7A7DF2931}" type="datetime4">
              <a:rPr lang="ja-JP" altLang="en-US" smtClean="0"/>
              <a:t>2022年7月26日</a:t>
            </a:fld>
            <a:endParaRPr lang="en-US" dirty="0"/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r>
              <a:rPr lang="ja-JP" altLang="en-US" noProof="0" dirty="0"/>
              <a:t>フッターを追加</a:t>
            </a:r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401CF334-2D5C-4859-84A6-CA7E6E43FAEB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1049867" y="1635472"/>
            <a:ext cx="10069689" cy="2316872"/>
          </a:xfrm>
        </p:spPr>
        <p:txBody>
          <a:bodyPr rtlCol="0">
            <a:normAutofit fontScale="90000"/>
          </a:bodyPr>
          <a:lstStyle/>
          <a:p>
            <a:pPr algn="l" rtl="0">
              <a:lnSpc>
                <a:spcPct val="150000"/>
              </a:lnSpc>
            </a:pPr>
            <a:r>
              <a:rPr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期（</a:t>
            </a:r>
            <a:r>
              <a:rPr lang="en-US" altLang="ja-JP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2022.9.1</a:t>
            </a:r>
            <a:r>
              <a:rPr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～）</a:t>
            </a:r>
            <a:br>
              <a:rPr lang="en-US" altLang="ja-JP" sz="4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「監査役スタッフ実務部会（本部）」　活動要領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B8D7E61F-4D4C-AFFF-F93C-2BF09563EC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8053" y="6339260"/>
            <a:ext cx="4115157" cy="365792"/>
          </a:xfrm>
          <a:prstGeom prst="rect">
            <a:avLst/>
          </a:prstGeom>
        </p:spPr>
      </p:pic>
      <p:sp>
        <p:nvSpPr>
          <p:cNvPr id="12" name="タイトル 3">
            <a:extLst>
              <a:ext uri="{FF2B5EF4-FFF2-40B4-BE49-F238E27FC236}">
                <a16:creationId xmlns:a16="http://schemas.microsoft.com/office/drawing/2014/main" id="{D509370D-F23C-C3C5-FC39-507D1C1C1410}"/>
              </a:ext>
            </a:extLst>
          </p:cNvPr>
          <p:cNvSpPr txBox="1">
            <a:spLocks/>
          </p:cNvSpPr>
          <p:nvPr/>
        </p:nvSpPr>
        <p:spPr>
          <a:xfrm>
            <a:off x="9334500" y="1404639"/>
            <a:ext cx="2315633" cy="461665"/>
          </a:xfrm>
          <a:prstGeom prst="rect">
            <a:avLst/>
          </a:prstGeom>
          <a:ln>
            <a:noFill/>
          </a:ln>
        </p:spPr>
        <p:txBody>
          <a:bodyPr vert="horz" lIns="0" tIns="0" rIns="18288" bIns="0" rtlCol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5600" b="1" kern="1200">
                <a:ln>
                  <a:noFill/>
                </a:ln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ja-JP" sz="2400" dirty="0"/>
              <a:t>2022</a:t>
            </a:r>
            <a:r>
              <a:rPr lang="ja-JP" altLang="en-US" sz="2400" dirty="0"/>
              <a:t>年７月</a:t>
            </a:r>
          </a:p>
        </p:txBody>
      </p:sp>
      <p:sp>
        <p:nvSpPr>
          <p:cNvPr id="13" name="タイトル 3">
            <a:extLst>
              <a:ext uri="{FF2B5EF4-FFF2-40B4-BE49-F238E27FC236}">
                <a16:creationId xmlns:a16="http://schemas.microsoft.com/office/drawing/2014/main" id="{5EDB5E8A-18D5-5B3D-9743-5341ADE7DB50}"/>
              </a:ext>
            </a:extLst>
          </p:cNvPr>
          <p:cNvSpPr txBox="1">
            <a:spLocks/>
          </p:cNvSpPr>
          <p:nvPr/>
        </p:nvSpPr>
        <p:spPr>
          <a:xfrm>
            <a:off x="7486651" y="4602762"/>
            <a:ext cx="4269317" cy="1086080"/>
          </a:xfrm>
          <a:prstGeom prst="rect">
            <a:avLst/>
          </a:prstGeom>
          <a:ln>
            <a:noFill/>
          </a:ln>
        </p:spPr>
        <p:txBody>
          <a:bodyPr vert="horz" lIns="0" tIns="0" rIns="18288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5600" b="1" kern="1200">
                <a:ln>
                  <a:noFill/>
                </a:ln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2400" dirty="0"/>
              <a:t>監査役スタッフ研究会（本部）</a:t>
            </a:r>
            <a:endParaRPr lang="en-US" altLang="ja-JP" sz="2400" dirty="0"/>
          </a:p>
          <a:p>
            <a:pPr algn="l">
              <a:lnSpc>
                <a:spcPct val="150000"/>
              </a:lnSpc>
            </a:pPr>
            <a:r>
              <a:rPr lang="ja-JP" altLang="en-US" sz="2400" dirty="0"/>
              <a:t>　　　　　　　　　　　担当事務局</a:t>
            </a: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072445" y="839555"/>
            <a:ext cx="10668000" cy="1143000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964266" y="2528711"/>
            <a:ext cx="8263467" cy="348973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１．　活動期間および開催方法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　活動方針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　主な活動内容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　ご参加に当たって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５．　費用等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６．　各回のご案内方法および年間開催予定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767644" y="760533"/>
            <a:ext cx="10972801" cy="819912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１．活動期間および開催方法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30577" y="1738489"/>
            <a:ext cx="11130846" cy="5119511"/>
          </a:xfrm>
        </p:spPr>
        <p:txBody>
          <a:bodyPr rtlCol="0">
            <a:normAutofit fontScale="92500" lnSpcReduction="20000"/>
          </a:bodyPr>
          <a:lstStyle/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（１）　活動期間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2022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　～　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月（月１回、計５回）　　　時間は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－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</a:p>
          <a:p>
            <a:pPr marL="0" indent="0" rtl="0">
              <a:buNone/>
            </a:pP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（２）　開催方法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■　「オンライン開催」と「会場開催」を組み合わせて開催します。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＊　「会場開催」の場合の会場は、当協会本部会議室（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階）です。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■　毎回の出欠登録時に、「オンライン出席」か「会場出席」かご希望を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　お聞きします。グループ討議（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後述「２．主な活動内容」参照）の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 グループ編成は、出席形態ごとにグルーピングを行います。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■　「会場出席」のグループは、グループ討議後、グループ間の交流機会（討議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 内容の紹介等）を設けます（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15:30 + 10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分程度想定）。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一方、「オンライン出席」のグループは、グループ討議後、グループ毎に散会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となります。　　 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596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767644" y="839555"/>
            <a:ext cx="10972801" cy="955378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sz="4000" dirty="0"/>
              <a:t>２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．活動方針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767643" y="2393244"/>
            <a:ext cx="10476089" cy="395111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■　各社の実務・実態の情報交換、活動上の問題意識や疑問等に関する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 意見交換を行い、監査役スタッフとしての知見を高め、日常の監査業務の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 レベルアップを図り、もって監査役等監査全体の質の向上に資することを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 目的として活動いたします。</a:t>
            </a: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■　また、監査役スタッフ間の交流やネットワーク作りの場としてご活用頂く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 ことを目的としております。</a:t>
            </a:r>
          </a:p>
          <a:p>
            <a:pPr marL="0" indent="0" rtl="0">
              <a:buNone/>
            </a:pP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683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767644" y="839555"/>
            <a:ext cx="10972801" cy="808623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sz="4000" dirty="0"/>
              <a:t>３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．主な活動内容（１／２）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77333" y="1873956"/>
            <a:ext cx="10780889" cy="4583289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■　部会の企画運営・進行は、メンバーの中から選任された幹事により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執り行われます。幹事会にて年間の活動計画を作成のうえ運営します。</a:t>
            </a: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■　年間の活動計画は、参加者アンケートの結果を踏まえて作成いたします。　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参加申し込み手続において、希望する検討テーマに関するアンケート項目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を設けておりますので、ご協力ください。</a:t>
            </a: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■　運営方式は「全体会議＋グループ討議」を基本とします。全体会議では、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毎回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社より、自社の取組事例の紹介を行っていただきます。</a:t>
            </a: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■　グループ討議では、各月の案内状発信と同時に提示する「ディスカッション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ポイント」（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当月のテーマに即した討議項目の具体例）を参考に、自社の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取組等について、意見・情報交換を行っていただきます。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7939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767644" y="963733"/>
            <a:ext cx="10972801" cy="955378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sz="4000" dirty="0"/>
              <a:t>３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．主な活動内容（２／２）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77333" y="2494843"/>
            <a:ext cx="10780889" cy="396240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当協会のオンライン会議は、マイクロソフト社のビデオ通話ソフト“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Teams”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 採用しています。オンライン会議にご参加の場合、自社外との接続を含め、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オンライン環境をお持ちの方にご参加頂くことになりますので、この点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ご了承ください。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950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801510" y="975022"/>
            <a:ext cx="10972801" cy="955378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sz="4000" dirty="0"/>
              <a:t>４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．ご参加に当たって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976489" y="2438400"/>
            <a:ext cx="10239022" cy="2212622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実務部会は、参加者が相互に情報交換を行う“ギブアンドテイク”の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 精神の下に運営されます。この点にかんがみ、スタッフ就任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年目以上の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 方には、自社の監査事例のご紹介をお願いすることがありますので、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 その点をご了解のうえ、お申し込み願います。　　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0929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767644" y="839555"/>
            <a:ext cx="10972801" cy="955378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sz="4000" dirty="0"/>
              <a:t>５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．費用等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54757" y="2562577"/>
            <a:ext cx="10701866" cy="3781777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■　実務部会へのご参加は無料です。</a:t>
            </a: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■　新型コロナウイルスの感染状況等に鑑み、懇親会は予定しておりません。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 また、コロナ前は例年３月に実施していた施設見学会（日帰り、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 主に首都圏にある工場等）についても予定しておりません。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7358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767644" y="839555"/>
            <a:ext cx="10972801" cy="797334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sz="4000" dirty="0"/>
              <a:t>６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．各回のご案内方法および年間開催予定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54757" y="1885244"/>
            <a:ext cx="10701866" cy="445911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■　実務部会に参加申込みをされた方に対し、開催２～３週間前を目途に、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電子メール（当協会にご登録のアドレス）にてご案内いたします。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 皆様に毎回ご登録頂く出欠情報を基にグループ編成作業を行いますので、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 案内メールを受領されたら、期日までに必ず出欠のご登録をお願いします。</a:t>
            </a: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■　新年度（第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期）の実務部会の開催予定日は、次のとおり。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 いずれも時間は「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00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</a:t>
            </a:r>
            <a:b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rtl="0">
              <a:buNone/>
            </a:pP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3AB85252-6586-0CD6-8E19-652A475F1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896412"/>
              </p:ext>
            </p:extLst>
          </p:nvPr>
        </p:nvGraphicFramePr>
        <p:xfrm>
          <a:off x="1682045" y="4715933"/>
          <a:ext cx="8128000" cy="14833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11111">
                  <a:extLst>
                    <a:ext uri="{9D8B030D-6E8A-4147-A177-3AD203B41FA5}">
                      <a16:colId xmlns:a16="http://schemas.microsoft.com/office/drawing/2014/main" val="1729712179"/>
                    </a:ext>
                  </a:extLst>
                </a:gridCol>
                <a:gridCol w="2652889">
                  <a:extLst>
                    <a:ext uri="{9D8B030D-6E8A-4147-A177-3AD203B41FA5}">
                      <a16:colId xmlns:a16="http://schemas.microsoft.com/office/drawing/2014/main" val="710527863"/>
                    </a:ext>
                  </a:extLst>
                </a:gridCol>
                <a:gridCol w="1365956">
                  <a:extLst>
                    <a:ext uri="{9D8B030D-6E8A-4147-A177-3AD203B41FA5}">
                      <a16:colId xmlns:a16="http://schemas.microsoft.com/office/drawing/2014/main" val="2251268444"/>
                    </a:ext>
                  </a:extLst>
                </a:gridCol>
                <a:gridCol w="2698044">
                  <a:extLst>
                    <a:ext uri="{9D8B030D-6E8A-4147-A177-3AD203B41FA5}">
                      <a16:colId xmlns:a16="http://schemas.microsoft.com/office/drawing/2014/main" val="307623775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+mj-ea"/>
                          <a:ea typeface="+mj-ea"/>
                        </a:rPr>
                        <a:t>2022</a:t>
                      </a:r>
                      <a:r>
                        <a:rPr kumimoji="1" lang="ja-JP" altLang="en-US" dirty="0">
                          <a:latin typeface="+mj-ea"/>
                          <a:ea typeface="+mj-ea"/>
                        </a:rPr>
                        <a:t>年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+mj-ea"/>
                          <a:ea typeface="+mj-ea"/>
                        </a:rPr>
                        <a:t>2023</a:t>
                      </a:r>
                      <a:r>
                        <a:rPr kumimoji="1" lang="ja-JP" altLang="en-US" dirty="0">
                          <a:latin typeface="+mj-ea"/>
                          <a:ea typeface="+mj-ea"/>
                        </a:rPr>
                        <a:t>年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277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第１回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j-ea"/>
                          <a:ea typeface="+mj-ea"/>
                        </a:rPr>
                        <a:t>10</a:t>
                      </a:r>
                      <a:r>
                        <a:rPr kumimoji="1" lang="ja-JP" altLang="en-US" dirty="0">
                          <a:latin typeface="+mj-ea"/>
                          <a:ea typeface="+mj-ea"/>
                        </a:rPr>
                        <a:t>月</a:t>
                      </a:r>
                      <a:r>
                        <a:rPr kumimoji="1" lang="en-US" altLang="ja-JP" dirty="0">
                          <a:latin typeface="+mj-ea"/>
                          <a:ea typeface="+mj-ea"/>
                        </a:rPr>
                        <a:t>13</a:t>
                      </a:r>
                      <a:r>
                        <a:rPr kumimoji="1" lang="ja-JP" altLang="en-US" dirty="0">
                          <a:latin typeface="+mj-ea"/>
                          <a:ea typeface="+mj-ea"/>
                        </a:rPr>
                        <a:t>日（木）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j-ea"/>
                          <a:ea typeface="+mj-ea"/>
                        </a:rPr>
                        <a:t>第４回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j-ea"/>
                          <a:ea typeface="+mj-ea"/>
                        </a:rPr>
                        <a:t>１月</a:t>
                      </a:r>
                      <a:r>
                        <a:rPr kumimoji="1" lang="en-US" altLang="ja-JP" dirty="0">
                          <a:latin typeface="+mj-ea"/>
                          <a:ea typeface="+mj-ea"/>
                        </a:rPr>
                        <a:t>19</a:t>
                      </a:r>
                      <a:r>
                        <a:rPr kumimoji="1" lang="ja-JP" altLang="en-US" dirty="0">
                          <a:latin typeface="+mj-ea"/>
                          <a:ea typeface="+mj-ea"/>
                        </a:rPr>
                        <a:t>日（木）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671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第２回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j-ea"/>
                          <a:ea typeface="+mj-ea"/>
                        </a:rPr>
                        <a:t>11</a:t>
                      </a:r>
                      <a:r>
                        <a:rPr kumimoji="1" lang="ja-JP" altLang="en-US" dirty="0">
                          <a:latin typeface="+mj-ea"/>
                          <a:ea typeface="+mj-ea"/>
                        </a:rPr>
                        <a:t>月</a:t>
                      </a:r>
                      <a:r>
                        <a:rPr kumimoji="1" lang="en-US" altLang="ja-JP" dirty="0">
                          <a:latin typeface="+mj-ea"/>
                          <a:ea typeface="+mj-ea"/>
                        </a:rPr>
                        <a:t>17</a:t>
                      </a:r>
                      <a:r>
                        <a:rPr kumimoji="1" lang="ja-JP" altLang="en-US" dirty="0">
                          <a:latin typeface="+mj-ea"/>
                          <a:ea typeface="+mj-ea"/>
                        </a:rPr>
                        <a:t>日（木）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j-ea"/>
                          <a:ea typeface="+mj-ea"/>
                        </a:rPr>
                        <a:t>第５回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j-ea"/>
                          <a:ea typeface="+mj-ea"/>
                        </a:rPr>
                        <a:t>２月</a:t>
                      </a:r>
                      <a:r>
                        <a:rPr kumimoji="1" lang="en-US" altLang="ja-JP" dirty="0">
                          <a:latin typeface="+mj-ea"/>
                          <a:ea typeface="+mj-ea"/>
                        </a:rPr>
                        <a:t>16</a:t>
                      </a:r>
                      <a:r>
                        <a:rPr kumimoji="1" lang="ja-JP" altLang="en-US">
                          <a:latin typeface="+mj-ea"/>
                          <a:ea typeface="+mj-ea"/>
                        </a:rPr>
                        <a:t>日（木）</a:t>
                      </a:r>
                      <a:endParaRPr kumimoji="1" lang="ja-JP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566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第３回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j-ea"/>
                          <a:ea typeface="+mj-ea"/>
                        </a:rPr>
                        <a:t>12</a:t>
                      </a:r>
                      <a:r>
                        <a:rPr kumimoji="1" lang="ja-JP" altLang="en-US" dirty="0">
                          <a:latin typeface="+mj-ea"/>
                          <a:ea typeface="+mj-ea"/>
                        </a:rPr>
                        <a:t>月</a:t>
                      </a:r>
                      <a:r>
                        <a:rPr kumimoji="1" lang="en-US" altLang="ja-JP" dirty="0">
                          <a:latin typeface="+mj-ea"/>
                          <a:ea typeface="+mj-ea"/>
                        </a:rPr>
                        <a:t>12</a:t>
                      </a:r>
                      <a:r>
                        <a:rPr kumimoji="1" lang="ja-JP" altLang="en-US" dirty="0">
                          <a:latin typeface="+mj-ea"/>
                          <a:ea typeface="+mj-ea"/>
                        </a:rPr>
                        <a:t>日（月）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318397"/>
                  </a:ext>
                </a:extLst>
              </a:tr>
            </a:tbl>
          </a:graphicData>
        </a:graphic>
      </p:graphicFrame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4AAC7347-734A-F26C-69D7-591B35E9681E}"/>
              </a:ext>
            </a:extLst>
          </p:cNvPr>
          <p:cNvCxnSpPr/>
          <p:nvPr/>
        </p:nvCxnSpPr>
        <p:spPr>
          <a:xfrm>
            <a:off x="5746044" y="5825067"/>
            <a:ext cx="4075289" cy="361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09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ブレーンストーミングのプレゼンテーション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482_TF03460637.potx" id="{8F3B156D-932A-4C4F-B19B-13DA9C7AB513}" vid="{CAF0C7A8-6467-402F-B5CC-E460ADA54AE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ビジネス ブレーンストーミングのプレゼンテーション</Template>
  <TotalTime>264</TotalTime>
  <Words>903</Words>
  <Application>Microsoft Office PowerPoint</Application>
  <PresentationFormat>ワイド画面</PresentationFormat>
  <Paragraphs>87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Meiryo UI</vt:lpstr>
      <vt:lpstr>ＭＳ Ｐゴシック</vt:lpstr>
      <vt:lpstr>ＭＳ 明朝</vt:lpstr>
      <vt:lpstr>Palatino Linotype</vt:lpstr>
      <vt:lpstr>Wingdings 2</vt:lpstr>
      <vt:lpstr>ブレーンストーミングのプレゼンテーション</vt:lpstr>
      <vt:lpstr>第50期（2022.9.1～） 「監査役スタッフ実務部会（本部）」　活動要領</vt:lpstr>
      <vt:lpstr>内容</vt:lpstr>
      <vt:lpstr>１．活動期間および開催方法</vt:lpstr>
      <vt:lpstr>２．活動方針</vt:lpstr>
      <vt:lpstr>３．主な活動内容（１／２）</vt:lpstr>
      <vt:lpstr>３．主な活動内容（２／２）</vt:lpstr>
      <vt:lpstr>４．ご参加に当たって</vt:lpstr>
      <vt:lpstr>５．費用等</vt:lpstr>
      <vt:lpstr>６．各回のご案内方法および年間開催予定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第50期（2022.9.1～） 「監査役スタッフ研究会（本部）」　活動要領</dc:title>
  <dc:creator>上遠野 恭啓</dc:creator>
  <cp:lastModifiedBy>上遠野 恭啓</cp:lastModifiedBy>
  <cp:revision>30</cp:revision>
  <cp:lastPrinted>2022-07-26T03:50:07Z</cp:lastPrinted>
  <dcterms:created xsi:type="dcterms:W3CDTF">2022-06-29T23:07:52Z</dcterms:created>
  <dcterms:modified xsi:type="dcterms:W3CDTF">2022-07-26T03:50:09Z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