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000000"/>
    <a:srgbClr val="FFFFFF"/>
    <a:srgbClr val="E2EEEB"/>
    <a:srgbClr val="5BA08F"/>
    <a:srgbClr val="20659E"/>
    <a:srgbClr val="999999"/>
    <a:srgbClr val="B4D8CF"/>
    <a:srgbClr val="6196B8"/>
    <a:srgbClr val="E2A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9964" autoAdjust="0"/>
  </p:normalViewPr>
  <p:slideViewPr>
    <p:cSldViewPr>
      <p:cViewPr varScale="1">
        <p:scale>
          <a:sx n="62" d="100"/>
          <a:sy n="62" d="100"/>
        </p:scale>
        <p:origin x="8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15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5254BD3-57CF-4748-BB85-43BFE323AB79}" type="datetimeFigureOut">
              <a:rPr kumimoji="1" lang="ja-JP" altLang="en-US" smtClean="0"/>
              <a:pPr/>
              <a:t>2022/6/8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0610CC4-0CAF-4BA2-9FE5-C4CCFE4D0B8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eaLnBrk="1" hangingPunct="1">
              <a:spcBef>
                <a:spcPct val="0"/>
              </a:spcBef>
            </a:pPr>
            <a:r>
              <a:rPr lang="ja-JP" altLang="en-US" dirty="0"/>
              <a:t>（</a:t>
            </a:r>
            <a:r>
              <a:rPr lang="en-US" altLang="ja-JP" dirty="0"/>
              <a:t>※</a:t>
            </a:r>
            <a:r>
              <a:rPr lang="ja-JP" altLang="en-US" dirty="0"/>
              <a:t>）</a:t>
            </a:r>
            <a:r>
              <a:rPr lang="en-US" altLang="ja-JP" dirty="0"/>
              <a:t>Audit as a part of Supervisory Function</a:t>
            </a:r>
          </a:p>
          <a:p>
            <a:pPr eaLnBrk="1" hangingPunct="1">
              <a:spcBef>
                <a:spcPct val="0"/>
              </a:spcBef>
            </a:pPr>
            <a:r>
              <a:rPr lang="en-US" altLang="ja-JP" dirty="0"/>
              <a:t>The major supervisory functions of the Members are “checking  and monitoring management activities, including abuse of power by management over the external auditors” and “reporting (with opinions) to the Board of Directors”. </a:t>
            </a:r>
          </a:p>
          <a:p>
            <a:pPr eaLnBrk="1" hangingPunct="1">
              <a:spcBef>
                <a:spcPct val="0"/>
              </a:spcBef>
            </a:pPr>
            <a:endParaRPr lang="ja-JP" altLang="en-US" dirty="0"/>
          </a:p>
        </p:txBody>
      </p:sp>
      <p:sp>
        <p:nvSpPr>
          <p:cNvPr id="4" name="スライド番号プレースホルダ 3"/>
          <p:cNvSpPr>
            <a:spLocks noGrp="1"/>
          </p:cNvSpPr>
          <p:nvPr>
            <p:ph type="sldNum" sz="quarter" idx="10"/>
          </p:nvPr>
        </p:nvSpPr>
        <p:spPr/>
        <p:txBody>
          <a:bodyPr/>
          <a:lstStyle/>
          <a:p>
            <a:fld id="{D0610CC4-0CAF-4BA2-9FE5-C4CCFE4D0B86}" type="slidenum">
              <a:rPr kumimoji="1" lang="ja-JP" altLang="en-US" smtClean="0"/>
              <a:pPr/>
              <a:t>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a:latin typeface="Georgia" pitchFamily="18" charset="0"/>
                <a:ea typeface="HGMinchoB" pitchFamily="17" charset="-128"/>
              </a:rPr>
              <a:t>The Members shall contribute to prevention of occurrence of misconduct and wrongdoing through their ordinary audit and supervisory activities and shall timely take appropriate actions in order to minimize damage to the company.</a:t>
            </a:r>
            <a:endParaRPr lang="ja-JP" altLang="en-US" dirty="0">
              <a:latin typeface="Georgia" pitchFamily="18" charset="0"/>
              <a:ea typeface="HGMinchoB" pitchFamily="17" charset="-128"/>
            </a:endParaRPr>
          </a:p>
          <a:p>
            <a:endParaRPr lang="ja-JP" altLang="en-US" dirty="0"/>
          </a:p>
        </p:txBody>
      </p:sp>
      <p:sp>
        <p:nvSpPr>
          <p:cNvPr id="4" name="スライド番号プレースホルダ 3"/>
          <p:cNvSpPr>
            <a:spLocks noGrp="1"/>
          </p:cNvSpPr>
          <p:nvPr>
            <p:ph type="sldNum" sz="quarter" idx="10"/>
          </p:nvPr>
        </p:nvSpPr>
        <p:spPr/>
        <p:txBody>
          <a:bodyPr/>
          <a:lstStyle/>
          <a:p>
            <a:fld id="{D0610CC4-0CAF-4BA2-9FE5-C4CCFE4D0B86}"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テキスト ボックス 4"/>
          <p:cNvSpPr txBox="1"/>
          <p:nvPr userDrawn="1"/>
        </p:nvSpPr>
        <p:spPr>
          <a:xfrm>
            <a:off x="8460432" y="6381328"/>
            <a:ext cx="683568" cy="369332"/>
          </a:xfrm>
          <a:prstGeom prst="rect">
            <a:avLst/>
          </a:prstGeom>
          <a:noFill/>
        </p:spPr>
        <p:txBody>
          <a:bodyPr wrap="square" rtlCol="0">
            <a:spAutoFit/>
          </a:bodyPr>
          <a:lstStyle/>
          <a:p>
            <a:pPr algn="ctr"/>
            <a:fld id="{4F4A1D2F-5416-4DC3-A740-24A8E6FB52BD}" type="slidenum">
              <a:rPr kumimoji="1" lang="ja-JP" altLang="en-US" b="1" smtClean="0">
                <a:latin typeface="Arial" pitchFamily="34" charset="0"/>
                <a:cs typeface="Arial" pitchFamily="34" charset="0"/>
              </a:rPr>
              <a:pPr algn="ctr"/>
              <a:t>‹#›</a:t>
            </a:fld>
            <a:endParaRPr kumimoji="1" lang="ja-JP" altLang="en-US" b="1" dirty="0">
              <a:latin typeface="Arial" pitchFamily="34" charset="0"/>
              <a:cs typeface="Arial"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DB40EB8-6327-4010-9830-E7B96A8E07EC}" type="datetime1">
              <a:rPr kumimoji="1" lang="ja-JP" altLang="en-US" smtClean="0"/>
              <a:pPr/>
              <a:t>2022/6/8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54B1D68-D681-481C-8E0B-4C2B3D2D48C0}" type="datetime1">
              <a:rPr kumimoji="1" lang="ja-JP" altLang="en-US" smtClean="0"/>
              <a:pPr/>
              <a:t>2022/6/8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1D9517C-4233-49DF-BDAE-7CA1A742D97B}" type="datetime1">
              <a:rPr kumimoji="1" lang="ja-JP" altLang="en-US" smtClean="0"/>
              <a:pPr/>
              <a:t>2022/6/8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2353AC8-ED64-4ED7-B0D7-E94E375E5E63}" type="datetime1">
              <a:rPr kumimoji="1" lang="ja-JP" altLang="en-US" smtClean="0"/>
              <a:pPr/>
              <a:t>2022/6/8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054C2CA-12CB-49E2-AAE2-7DD887869226}" type="datetime1">
              <a:rPr kumimoji="1" lang="ja-JP" altLang="en-US" smtClean="0"/>
              <a:pPr/>
              <a:t>2022/6/8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EA42486-153F-4B1F-8705-63D9AAA6919A}" type="datetime1">
              <a:rPr kumimoji="1" lang="ja-JP" altLang="en-US" smtClean="0"/>
              <a:pPr/>
              <a:t>2022/6/8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959A9A3-1639-41C3-BBD6-8B0BE2849262}" type="datetime1">
              <a:rPr kumimoji="1" lang="ja-JP" altLang="en-US" smtClean="0"/>
              <a:pPr/>
              <a:t>2022/6/8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CC06B85-BA31-45D4-A7E1-74630AD17275}" type="datetime1">
              <a:rPr kumimoji="1" lang="ja-JP" altLang="en-US" smtClean="0"/>
              <a:pPr/>
              <a:t>2022/6/8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8230051-9F76-49DE-B510-15E469F6A96C}" type="datetime1">
              <a:rPr kumimoji="1" lang="ja-JP" altLang="en-US" smtClean="0"/>
              <a:pPr/>
              <a:t>2022/6/8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358F1ED-92EF-4246-ACCC-53BB26E93ED3}" type="datetime1">
              <a:rPr kumimoji="1" lang="ja-JP" altLang="en-US" smtClean="0"/>
              <a:pPr/>
              <a:t>2022/6/8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7D050E-2E13-430E-A515-71B63E441F6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D96AF-BAB5-4F73-81E8-E1909421C179}" type="datetime1">
              <a:rPr kumimoji="1" lang="ja-JP" altLang="en-US" smtClean="0"/>
              <a:pPr/>
              <a:t>2022/6/8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D050E-2E13-430E-A515-71B63E441F6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33618" y="1988840"/>
            <a:ext cx="6876764" cy="1384995"/>
          </a:xfrm>
          <a:prstGeom prst="rect">
            <a:avLst/>
          </a:prstGeom>
          <a:noFill/>
        </p:spPr>
        <p:txBody>
          <a:bodyPr wrap="square" rtlCol="0">
            <a:spAutoFit/>
          </a:bodyPr>
          <a:lstStyle/>
          <a:p>
            <a:pPr algn="ctr"/>
            <a:r>
              <a:rPr lang="en-US" altLang="ja-JP" sz="2800" b="1" dirty="0">
                <a:latin typeface="Arial" pitchFamily="34" charset="0"/>
                <a:cs typeface="Arial" pitchFamily="34" charset="0"/>
              </a:rPr>
              <a:t>THE AUDIT &amp; SUPERVISORY BOARD</a:t>
            </a:r>
          </a:p>
          <a:p>
            <a:pPr algn="ctr"/>
            <a:r>
              <a:rPr lang="en-US" altLang="ja-JP" sz="2800" b="1" dirty="0">
                <a:latin typeface="Arial" pitchFamily="34" charset="0"/>
                <a:cs typeface="Arial" pitchFamily="34" charset="0"/>
              </a:rPr>
              <a:t>MEMBERS:</a:t>
            </a:r>
          </a:p>
          <a:p>
            <a:pPr algn="ctr"/>
            <a:r>
              <a:rPr lang="en-US" altLang="ja-JP" sz="2800" b="1" dirty="0">
                <a:latin typeface="Arial" pitchFamily="34" charset="0"/>
                <a:cs typeface="Arial" pitchFamily="34" charset="0"/>
              </a:rPr>
              <a:t>A BRIEF INTRODUCTION</a:t>
            </a:r>
            <a:endParaRPr kumimoji="1" lang="ja-JP" altLang="en-US" sz="2800" b="1" dirty="0">
              <a:latin typeface="Arial" pitchFamily="34" charset="0"/>
              <a:cs typeface="Arial" pitchFamily="34" charset="0"/>
            </a:endParaRPr>
          </a:p>
        </p:txBody>
      </p:sp>
      <p:sp>
        <p:nvSpPr>
          <p:cNvPr id="5" name="テキスト ボックス 4"/>
          <p:cNvSpPr txBox="1"/>
          <p:nvPr/>
        </p:nvSpPr>
        <p:spPr>
          <a:xfrm>
            <a:off x="611560" y="6021288"/>
            <a:ext cx="7848872" cy="338554"/>
          </a:xfrm>
          <a:prstGeom prst="rect">
            <a:avLst/>
          </a:prstGeom>
          <a:noFill/>
        </p:spPr>
        <p:txBody>
          <a:bodyPr wrap="square" rtlCol="0">
            <a:spAutoFit/>
          </a:bodyPr>
          <a:lstStyle/>
          <a:p>
            <a:pPr algn="ctr"/>
            <a:r>
              <a:rPr lang="en-US" altLang="ja-JP" sz="1600" b="1" dirty="0">
                <a:latin typeface="Arial" pitchFamily="34" charset="0"/>
                <a:cs typeface="Arial" pitchFamily="34" charset="0"/>
              </a:rPr>
              <a:t>Japan Audit &amp; Supervisory Board Members Association (JASBA)</a:t>
            </a:r>
            <a:endParaRPr kumimoji="1" lang="ja-JP" altLang="en-US" sz="1600" b="1" dirty="0">
              <a:latin typeface="Arial" pitchFamily="34" charset="0"/>
              <a:cs typeface="Arial" pitchFamily="34" charset="0"/>
            </a:endParaRPr>
          </a:p>
        </p:txBody>
      </p:sp>
      <p:sp>
        <p:nvSpPr>
          <p:cNvPr id="6" name="テキスト ボックス 5"/>
          <p:cNvSpPr txBox="1"/>
          <p:nvPr/>
        </p:nvSpPr>
        <p:spPr>
          <a:xfrm>
            <a:off x="395536" y="404664"/>
            <a:ext cx="936104" cy="369332"/>
          </a:xfrm>
          <a:prstGeom prst="rect">
            <a:avLst/>
          </a:prstGeom>
          <a:noFill/>
        </p:spPr>
        <p:txBody>
          <a:bodyPr wrap="square" rtlCol="0">
            <a:spAutoFit/>
          </a:bodyPr>
          <a:lstStyle/>
          <a:p>
            <a:r>
              <a:rPr lang="en-US" altLang="ja-JP" dirty="0">
                <a:solidFill>
                  <a:srgbClr val="FF0000"/>
                </a:solidFill>
                <a:latin typeface="Arial" pitchFamily="34" charset="0"/>
                <a:cs typeface="Arial" pitchFamily="34" charset="0"/>
              </a:rPr>
              <a:t>sample</a:t>
            </a:r>
            <a:endParaRPr kumimoji="1" lang="ja-JP" altLang="en-US" dirty="0">
              <a:solidFill>
                <a:srgbClr val="FF000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2699792" y="332656"/>
            <a:ext cx="3600400" cy="576064"/>
            <a:chOff x="2699792" y="332656"/>
            <a:chExt cx="3600400" cy="576064"/>
          </a:xfrm>
        </p:grpSpPr>
        <p:sp>
          <p:nvSpPr>
            <p:cNvPr id="20" name="角丸四角形 19"/>
            <p:cNvSpPr/>
            <p:nvPr/>
          </p:nvSpPr>
          <p:spPr>
            <a:xfrm>
              <a:off x="2699792" y="332656"/>
              <a:ext cx="3600400" cy="576064"/>
            </a:xfrm>
            <a:prstGeom prst="roundRect">
              <a:avLst>
                <a:gd name="adj" fmla="val 50000"/>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843808" y="401397"/>
              <a:ext cx="3312368"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TABLE OF CONTENTS</a:t>
              </a:r>
              <a:endParaRPr kumimoji="1" lang="ja-JP" altLang="en-US" sz="2250" b="1" i="1" dirty="0">
                <a:solidFill>
                  <a:schemeClr val="bg1"/>
                </a:solidFill>
                <a:latin typeface="Arial" pitchFamily="34" charset="0"/>
                <a:cs typeface="Arial" pitchFamily="34" charset="0"/>
              </a:endParaRPr>
            </a:p>
          </p:txBody>
        </p:sp>
      </p:grpSp>
      <p:grpSp>
        <p:nvGrpSpPr>
          <p:cNvPr id="22" name="グループ化 21"/>
          <p:cNvGrpSpPr/>
          <p:nvPr/>
        </p:nvGrpSpPr>
        <p:grpSpPr>
          <a:xfrm>
            <a:off x="611560" y="1445295"/>
            <a:ext cx="7920880" cy="438582"/>
            <a:chOff x="827584" y="1373287"/>
            <a:chExt cx="7920880" cy="438582"/>
          </a:xfrm>
        </p:grpSpPr>
        <p:sp>
          <p:nvSpPr>
            <p:cNvPr id="4" name="正方形/長方形 3"/>
            <p:cNvSpPr/>
            <p:nvPr/>
          </p:nvSpPr>
          <p:spPr>
            <a:xfrm>
              <a:off x="827584" y="1373287"/>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827584" y="1373287"/>
              <a:ext cx="6768752"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1. Introduction</a:t>
              </a:r>
              <a:endParaRPr kumimoji="1" lang="ja-JP" altLang="en-US" sz="2250" b="1" i="1" dirty="0">
                <a:solidFill>
                  <a:schemeClr val="bg1"/>
                </a:solidFill>
                <a:latin typeface="Arial" pitchFamily="34" charset="0"/>
                <a:cs typeface="Arial" pitchFamily="34" charset="0"/>
              </a:endParaRPr>
            </a:p>
          </p:txBody>
        </p:sp>
      </p:grpSp>
      <p:grpSp>
        <p:nvGrpSpPr>
          <p:cNvPr id="23" name="グループ化 22"/>
          <p:cNvGrpSpPr/>
          <p:nvPr/>
        </p:nvGrpSpPr>
        <p:grpSpPr>
          <a:xfrm>
            <a:off x="611560" y="2885455"/>
            <a:ext cx="7920880" cy="438582"/>
            <a:chOff x="827584" y="2813447"/>
            <a:chExt cx="7920880" cy="438582"/>
          </a:xfrm>
        </p:grpSpPr>
        <p:sp>
          <p:nvSpPr>
            <p:cNvPr id="5" name="正方形/長方形 4"/>
            <p:cNvSpPr/>
            <p:nvPr/>
          </p:nvSpPr>
          <p:spPr>
            <a:xfrm>
              <a:off x="827584" y="2813447"/>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27584" y="2813447"/>
              <a:ext cx="6264696"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2. Function and Responsibility</a:t>
              </a:r>
              <a:endParaRPr kumimoji="1" lang="ja-JP" altLang="en-US" sz="2250" b="1" i="1" dirty="0">
                <a:solidFill>
                  <a:schemeClr val="bg1"/>
                </a:solidFill>
                <a:latin typeface="Arial" pitchFamily="34" charset="0"/>
                <a:cs typeface="Arial" pitchFamily="34" charset="0"/>
              </a:endParaRPr>
            </a:p>
          </p:txBody>
        </p:sp>
      </p:grpSp>
      <p:grpSp>
        <p:nvGrpSpPr>
          <p:cNvPr id="24" name="グループ化 23"/>
          <p:cNvGrpSpPr/>
          <p:nvPr/>
        </p:nvGrpSpPr>
        <p:grpSpPr>
          <a:xfrm>
            <a:off x="611560" y="4667803"/>
            <a:ext cx="7920880" cy="438582"/>
            <a:chOff x="827584" y="4509120"/>
            <a:chExt cx="7920880" cy="438582"/>
          </a:xfrm>
        </p:grpSpPr>
        <p:sp>
          <p:nvSpPr>
            <p:cNvPr id="6" name="正方形/長方形 5"/>
            <p:cNvSpPr/>
            <p:nvPr/>
          </p:nvSpPr>
          <p:spPr>
            <a:xfrm>
              <a:off x="827584" y="4509120"/>
              <a:ext cx="7920880" cy="432048"/>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27584" y="4509120"/>
              <a:ext cx="7848872" cy="438582"/>
            </a:xfrm>
            <a:prstGeom prst="rect">
              <a:avLst/>
            </a:prstGeom>
            <a:noFill/>
          </p:spPr>
          <p:txBody>
            <a:bodyPr wrap="square" rtlCol="0">
              <a:spAutoFit/>
            </a:bodyPr>
            <a:lstStyle/>
            <a:p>
              <a:r>
                <a:rPr lang="en-US" altLang="ja-JP" sz="2250" b="1" i="1" dirty="0">
                  <a:solidFill>
                    <a:schemeClr val="bg1"/>
                  </a:solidFill>
                  <a:latin typeface="Arial" pitchFamily="34" charset="0"/>
                  <a:cs typeface="Arial" pitchFamily="34" charset="0"/>
                </a:rPr>
                <a:t>3. Activities of the Audit &amp; Supervisory Board Members</a:t>
              </a:r>
              <a:endParaRPr kumimoji="1" lang="ja-JP" altLang="en-US" sz="2250" b="1" i="1" dirty="0">
                <a:solidFill>
                  <a:schemeClr val="bg1"/>
                </a:solidFill>
                <a:latin typeface="Arial" pitchFamily="34" charset="0"/>
                <a:cs typeface="Arial" pitchFamily="34" charset="0"/>
              </a:endParaRPr>
            </a:p>
          </p:txBody>
        </p:sp>
      </p:grpSp>
      <p:sp>
        <p:nvSpPr>
          <p:cNvPr id="12" name="テキスト ボックス 11"/>
          <p:cNvSpPr txBox="1"/>
          <p:nvPr/>
        </p:nvSpPr>
        <p:spPr>
          <a:xfrm>
            <a:off x="971600" y="1906289"/>
            <a:ext cx="6696744" cy="725455"/>
          </a:xfrm>
          <a:prstGeom prst="rect">
            <a:avLst/>
          </a:prstGeom>
          <a:noFill/>
        </p:spPr>
        <p:txBody>
          <a:bodyPr wrap="square" rtlCol="0">
            <a:spAutoFit/>
          </a:bodyPr>
          <a:lstStyle/>
          <a:p>
            <a:pPr>
              <a:lnSpc>
                <a:spcPts val="2600"/>
              </a:lnSpc>
            </a:pPr>
            <a:r>
              <a:rPr lang="en-US" altLang="ja-JP" sz="1700" i="1" dirty="0">
                <a:latin typeface="Arial" pitchFamily="34" charset="0"/>
                <a:cs typeface="Arial" pitchFamily="34" charset="0"/>
              </a:rPr>
              <a:t>1-1 About the Audit &amp; Supervisory Board Members</a:t>
            </a:r>
          </a:p>
          <a:p>
            <a:pPr>
              <a:lnSpc>
                <a:spcPts val="2600"/>
              </a:lnSpc>
            </a:pPr>
            <a:r>
              <a:rPr lang="en-US" altLang="ja-JP" sz="1700" i="1" dirty="0">
                <a:latin typeface="Arial" pitchFamily="34" charset="0"/>
                <a:cs typeface="Arial" pitchFamily="34" charset="0"/>
              </a:rPr>
              <a:t>1-2 Self Introduction</a:t>
            </a:r>
            <a:endParaRPr kumimoji="1" lang="ja-JP" altLang="en-US" sz="1700" i="1" dirty="0">
              <a:latin typeface="Arial" pitchFamily="34" charset="0"/>
              <a:cs typeface="Arial" pitchFamily="34" charset="0"/>
            </a:endParaRPr>
          </a:p>
        </p:txBody>
      </p:sp>
      <p:sp>
        <p:nvSpPr>
          <p:cNvPr id="13" name="テキスト ボックス 12"/>
          <p:cNvSpPr txBox="1"/>
          <p:nvPr/>
        </p:nvSpPr>
        <p:spPr>
          <a:xfrm>
            <a:off x="971600" y="3360335"/>
            <a:ext cx="7264424" cy="1092607"/>
          </a:xfrm>
          <a:prstGeom prst="rect">
            <a:avLst/>
          </a:prstGeom>
          <a:noFill/>
        </p:spPr>
        <p:txBody>
          <a:bodyPr wrap="square" rtlCol="0">
            <a:spAutoFit/>
          </a:bodyPr>
          <a:lstStyle/>
          <a:p>
            <a:pPr>
              <a:lnSpc>
                <a:spcPts val="2600"/>
              </a:lnSpc>
            </a:pPr>
            <a:r>
              <a:rPr lang="en-US" altLang="ja-JP" sz="1700" i="1" dirty="0">
                <a:latin typeface="Arial" pitchFamily="34" charset="0"/>
                <a:cs typeface="Arial" pitchFamily="34" charset="0"/>
              </a:rPr>
              <a:t>2-1 Illustration of a Company with an Audit &amp; Supervisory Board Members</a:t>
            </a:r>
          </a:p>
          <a:p>
            <a:pPr>
              <a:lnSpc>
                <a:spcPts val="2600"/>
              </a:lnSpc>
            </a:pPr>
            <a:r>
              <a:rPr lang="en-US" altLang="ja-JP" sz="1700" i="1" dirty="0">
                <a:latin typeface="Arial" pitchFamily="34" charset="0"/>
                <a:cs typeface="Arial" pitchFamily="34" charset="0"/>
              </a:rPr>
              <a:t>2-2 Three types of Audits</a:t>
            </a:r>
          </a:p>
          <a:p>
            <a:pPr>
              <a:lnSpc>
                <a:spcPts val="2600"/>
              </a:lnSpc>
            </a:pPr>
            <a:r>
              <a:rPr lang="en-US" altLang="ja-JP" sz="1700" i="1" dirty="0">
                <a:latin typeface="Arial" pitchFamily="34" charset="0"/>
                <a:cs typeface="Arial" pitchFamily="34" charset="0"/>
              </a:rPr>
              <a:t>2-3 Powers, rights and obligations</a:t>
            </a:r>
            <a:endParaRPr kumimoji="1" lang="ja-JP" altLang="en-US" sz="1700" i="1" dirty="0">
              <a:latin typeface="Arial" pitchFamily="34" charset="0"/>
              <a:cs typeface="Arial" pitchFamily="34" charset="0"/>
            </a:endParaRPr>
          </a:p>
        </p:txBody>
      </p:sp>
      <p:sp>
        <p:nvSpPr>
          <p:cNvPr id="14" name="テキスト ボックス 13"/>
          <p:cNvSpPr txBox="1"/>
          <p:nvPr/>
        </p:nvSpPr>
        <p:spPr>
          <a:xfrm>
            <a:off x="971600" y="5132370"/>
            <a:ext cx="7344816" cy="725455"/>
          </a:xfrm>
          <a:prstGeom prst="rect">
            <a:avLst/>
          </a:prstGeom>
          <a:noFill/>
        </p:spPr>
        <p:txBody>
          <a:bodyPr wrap="square" rtlCol="0">
            <a:spAutoFit/>
          </a:bodyPr>
          <a:lstStyle/>
          <a:p>
            <a:pPr>
              <a:lnSpc>
                <a:spcPts val="2600"/>
              </a:lnSpc>
            </a:pPr>
            <a:r>
              <a:rPr lang="en-US" altLang="ja-JP" sz="1700" i="1" dirty="0">
                <a:latin typeface="Arial" pitchFamily="34" charset="0"/>
                <a:cs typeface="Arial" pitchFamily="34" charset="0"/>
              </a:rPr>
              <a:t>3-1 Activities of the Audit &amp; Supervisory Board Members</a:t>
            </a:r>
          </a:p>
          <a:p>
            <a:pPr>
              <a:lnSpc>
                <a:spcPts val="2600"/>
              </a:lnSpc>
            </a:pPr>
            <a:r>
              <a:rPr lang="en-US" altLang="ja-JP" sz="1700" i="1" dirty="0">
                <a:latin typeface="Arial" pitchFamily="34" charset="0"/>
                <a:cs typeface="Arial" pitchFamily="34" charset="0"/>
              </a:rPr>
              <a:t>     (Roles regarding misconduct and wrongdoing within the company)</a:t>
            </a:r>
            <a:endParaRPr kumimoji="1" lang="ja-JP" altLang="en-US" sz="1700" i="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55576" y="3489252"/>
            <a:ext cx="7416824" cy="1440160"/>
          </a:xfrm>
          <a:prstGeom prst="roundRect">
            <a:avLst/>
          </a:prstGeom>
          <a:solidFill>
            <a:srgbClr val="B6CEDD"/>
          </a:solidFill>
          <a:ln>
            <a:noFill/>
          </a:ln>
          <a:effectLst>
            <a:outerShdw blurRad="114300" dist="127000" dir="30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347864" y="59961"/>
            <a:ext cx="2448272" cy="484748"/>
          </a:xfrm>
          <a:prstGeom prst="rect">
            <a:avLst/>
          </a:prstGeom>
          <a:noFill/>
        </p:spPr>
        <p:txBody>
          <a:bodyPr wrap="square" rtlCol="0">
            <a:spAutoFit/>
          </a:bodyPr>
          <a:lstStyle/>
          <a:p>
            <a:r>
              <a:rPr lang="en-US" altLang="ja-JP" sz="2550" b="1" i="1" dirty="0">
                <a:solidFill>
                  <a:schemeClr val="bg1"/>
                </a:solidFill>
                <a:latin typeface="Arial" pitchFamily="34" charset="0"/>
                <a:cs typeface="Arial" pitchFamily="34" charset="0"/>
              </a:rPr>
              <a:t>1. Introduction</a:t>
            </a:r>
            <a:endParaRPr kumimoji="1" lang="ja-JP" altLang="en-US" sz="2550" b="1" i="1" dirty="0">
              <a:solidFill>
                <a:schemeClr val="bg1"/>
              </a:solidFill>
              <a:latin typeface="Arial" pitchFamily="34" charset="0"/>
              <a:cs typeface="Arial" pitchFamily="34" charset="0"/>
            </a:endParaRPr>
          </a:p>
        </p:txBody>
      </p:sp>
      <p:sp>
        <p:nvSpPr>
          <p:cNvPr id="5" name="テキスト ボックス 4"/>
          <p:cNvSpPr txBox="1"/>
          <p:nvPr/>
        </p:nvSpPr>
        <p:spPr>
          <a:xfrm>
            <a:off x="755576" y="1056569"/>
            <a:ext cx="7632848" cy="2370201"/>
          </a:xfrm>
          <a:prstGeom prst="rect">
            <a:avLst/>
          </a:prstGeom>
          <a:noFill/>
        </p:spPr>
        <p:txBody>
          <a:bodyPr wrap="square" rtlCol="0">
            <a:spAutoFit/>
          </a:bodyPr>
          <a:lstStyle/>
          <a:p>
            <a:pPr marL="180000" indent="-180000">
              <a:lnSpc>
                <a:spcPts val="3000"/>
              </a:lnSpc>
              <a:buFont typeface="Arial" pitchFamily="34" charset="0"/>
              <a:buChar char="•"/>
            </a:pPr>
            <a:r>
              <a:rPr lang="en-US" altLang="ja-JP" sz="2250" dirty="0">
                <a:latin typeface="Arial" pitchFamily="34" charset="0"/>
                <a:cs typeface="Arial" pitchFamily="34" charset="0"/>
              </a:rPr>
              <a:t>Appointed by shareholders and independent from the Board of Directors.</a:t>
            </a:r>
          </a:p>
          <a:p>
            <a:pPr marL="180000" indent="-180000">
              <a:lnSpc>
                <a:spcPts val="3000"/>
              </a:lnSpc>
              <a:buFont typeface="Arial" pitchFamily="34" charset="0"/>
              <a:buChar char="•"/>
            </a:pPr>
            <a:r>
              <a:rPr lang="en-US" altLang="ja-JP" sz="2250" dirty="0">
                <a:latin typeface="Arial" pitchFamily="34" charset="0"/>
                <a:cs typeface="Arial" pitchFamily="34" charset="0"/>
              </a:rPr>
              <a:t>Each member is expected to perform his/her roles individually.</a:t>
            </a:r>
          </a:p>
          <a:p>
            <a:pPr marL="180000" indent="-180000">
              <a:lnSpc>
                <a:spcPts val="3000"/>
              </a:lnSpc>
              <a:buFont typeface="Arial" pitchFamily="34" charset="0"/>
              <a:buChar char="•"/>
            </a:pPr>
            <a:r>
              <a:rPr lang="en-US" altLang="ja-JP" sz="2250" dirty="0">
                <a:latin typeface="Arial" pitchFamily="34" charset="0"/>
                <a:cs typeface="Arial" pitchFamily="34" charset="0"/>
              </a:rPr>
              <a:t>To audit and supervise the execution of duties by directors.</a:t>
            </a:r>
            <a:endParaRPr kumimoji="1" lang="ja-JP" altLang="en-US" sz="2250" dirty="0">
              <a:latin typeface="Arial" pitchFamily="34" charset="0"/>
              <a:cs typeface="Arial" pitchFamily="34" charset="0"/>
            </a:endParaRPr>
          </a:p>
        </p:txBody>
      </p:sp>
      <p:sp>
        <p:nvSpPr>
          <p:cNvPr id="6" name="テキスト ボックス 5"/>
          <p:cNvSpPr txBox="1"/>
          <p:nvPr/>
        </p:nvSpPr>
        <p:spPr>
          <a:xfrm>
            <a:off x="755576" y="5164450"/>
            <a:ext cx="7632848" cy="831318"/>
          </a:xfrm>
          <a:prstGeom prst="rect">
            <a:avLst/>
          </a:prstGeom>
          <a:noFill/>
        </p:spPr>
        <p:txBody>
          <a:bodyPr wrap="square" rtlCol="0">
            <a:spAutoFit/>
          </a:bodyPr>
          <a:lstStyle/>
          <a:p>
            <a:pPr marL="180000" indent="-180000">
              <a:lnSpc>
                <a:spcPts val="3000"/>
              </a:lnSpc>
              <a:buFont typeface="Arial" pitchFamily="34" charset="0"/>
              <a:buChar char="•"/>
            </a:pPr>
            <a:r>
              <a:rPr lang="en-US" altLang="ja-JP" sz="2250" dirty="0">
                <a:latin typeface="Arial" pitchFamily="34" charset="0"/>
                <a:cs typeface="Arial" pitchFamily="34" charset="0"/>
              </a:rPr>
              <a:t>The Audit &amp; Supervisory Board is a corporate body authorized by laws of Japan.</a:t>
            </a:r>
            <a:endParaRPr kumimoji="1" lang="ja-JP" altLang="en-US" sz="2250" dirty="0">
              <a:latin typeface="Arial" pitchFamily="34" charset="0"/>
              <a:cs typeface="Arial" pitchFamily="34" charset="0"/>
            </a:endParaRPr>
          </a:p>
        </p:txBody>
      </p:sp>
      <p:sp>
        <p:nvSpPr>
          <p:cNvPr id="7" name="テキスト ボックス 6"/>
          <p:cNvSpPr txBox="1"/>
          <p:nvPr/>
        </p:nvSpPr>
        <p:spPr>
          <a:xfrm>
            <a:off x="2051720" y="548680"/>
            <a:ext cx="504056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1-1 About the Audit &amp; Supervisory Board Members</a:t>
            </a:r>
            <a:endParaRPr kumimoji="1" lang="ja-JP" altLang="en-US" sz="1700" i="1" dirty="0">
              <a:latin typeface="Arial" pitchFamily="34" charset="0"/>
              <a:cs typeface="Arial" pitchFamily="34" charset="0"/>
            </a:endParaRPr>
          </a:p>
        </p:txBody>
      </p:sp>
      <p:sp>
        <p:nvSpPr>
          <p:cNvPr id="8" name="テキスト ボックス 7"/>
          <p:cNvSpPr txBox="1"/>
          <p:nvPr/>
        </p:nvSpPr>
        <p:spPr>
          <a:xfrm>
            <a:off x="978868" y="3542174"/>
            <a:ext cx="6984776" cy="1323439"/>
          </a:xfrm>
          <a:prstGeom prst="rect">
            <a:avLst/>
          </a:prstGeom>
          <a:noFill/>
        </p:spPr>
        <p:txBody>
          <a:bodyPr wrap="square" rtlCol="0">
            <a:spAutoFit/>
          </a:bodyPr>
          <a:lstStyle/>
          <a:p>
            <a:pPr>
              <a:lnSpc>
                <a:spcPts val="3200"/>
              </a:lnSpc>
            </a:pPr>
            <a:r>
              <a:rPr lang="en-US" altLang="ja-JP" sz="2000" b="1" i="1" dirty="0">
                <a:latin typeface="Arial" pitchFamily="34" charset="0"/>
                <a:cs typeface="Arial" pitchFamily="34" charset="0"/>
              </a:rPr>
              <a:t>Duties of directors include monitoring subsidiaries.</a:t>
            </a:r>
          </a:p>
          <a:p>
            <a:pPr>
              <a:lnSpc>
                <a:spcPts val="3200"/>
              </a:lnSpc>
            </a:pPr>
            <a:r>
              <a:rPr lang="en-US" altLang="ja-JP" sz="2000" b="1" i="1" dirty="0">
                <a:latin typeface="Arial" pitchFamily="34" charset="0"/>
                <a:cs typeface="Arial" pitchFamily="34" charset="0"/>
              </a:rPr>
              <a:t>Therefore the Audit &amp; Supervisory Board Members are authorized to see operations of subsidiaries.</a:t>
            </a:r>
            <a:endParaRPr kumimoji="1" lang="ja-JP" altLang="en-US" sz="2000" b="1" i="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51720" y="116632"/>
            <a:ext cx="504056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1-2 Self Introduction</a:t>
            </a:r>
            <a:endParaRPr kumimoji="1" lang="ja-JP" altLang="en-US" sz="1700" i="1" dirty="0">
              <a:latin typeface="Arial" pitchFamily="34" charset="0"/>
              <a:cs typeface="Arial" pitchFamily="34" charset="0"/>
            </a:endParaRPr>
          </a:p>
        </p:txBody>
      </p:sp>
      <p:pic>
        <p:nvPicPr>
          <p:cNvPr id="5" name="図 4" descr="人青.emf"/>
          <p:cNvPicPr>
            <a:picLocks noChangeAspect="1"/>
          </p:cNvPicPr>
          <p:nvPr/>
        </p:nvPicPr>
        <p:blipFill>
          <a:blip r:embed="rId2" cstate="print"/>
          <a:stretch>
            <a:fillRect/>
          </a:stretch>
        </p:blipFill>
        <p:spPr>
          <a:xfrm>
            <a:off x="2450340" y="2128428"/>
            <a:ext cx="393750" cy="652500"/>
          </a:xfrm>
          <a:prstGeom prst="rect">
            <a:avLst/>
          </a:prstGeom>
        </p:spPr>
      </p:pic>
      <p:sp>
        <p:nvSpPr>
          <p:cNvPr id="7" name="ホームベース 6"/>
          <p:cNvSpPr/>
          <p:nvPr/>
        </p:nvSpPr>
        <p:spPr>
          <a:xfrm>
            <a:off x="1187624" y="4941168"/>
            <a:ext cx="6840760" cy="1656184"/>
          </a:xfrm>
          <a:prstGeom prst="homePlate">
            <a:avLst/>
          </a:prstGeom>
          <a:solidFill>
            <a:srgbClr val="D9F1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67544" y="524656"/>
            <a:ext cx="8208912" cy="353943"/>
          </a:xfrm>
          <a:prstGeom prst="rect">
            <a:avLst/>
          </a:prstGeom>
          <a:noFill/>
        </p:spPr>
        <p:txBody>
          <a:bodyPr wrap="square" rtlCol="0">
            <a:spAutoFit/>
          </a:bodyPr>
          <a:lstStyle/>
          <a:p>
            <a:pPr algn="ctr"/>
            <a:r>
              <a:rPr lang="en-US" altLang="ja-JP" sz="1700" u="sng" dirty="0">
                <a:latin typeface="Arial" pitchFamily="34" charset="0"/>
                <a:cs typeface="Arial" pitchFamily="34" charset="0"/>
              </a:rPr>
              <a:t>Existence of various types of Members enables supervision from different angles.</a:t>
            </a:r>
            <a:endParaRPr kumimoji="1" lang="ja-JP" altLang="en-US" sz="1700" u="sng" dirty="0">
              <a:latin typeface="Arial" pitchFamily="34" charset="0"/>
              <a:cs typeface="Arial" pitchFamily="34" charset="0"/>
            </a:endParaRPr>
          </a:p>
        </p:txBody>
      </p:sp>
      <p:grpSp>
        <p:nvGrpSpPr>
          <p:cNvPr id="15" name="グループ化 14"/>
          <p:cNvGrpSpPr/>
          <p:nvPr/>
        </p:nvGrpSpPr>
        <p:grpSpPr>
          <a:xfrm>
            <a:off x="971601" y="1120316"/>
            <a:ext cx="1368152" cy="1656184"/>
            <a:chOff x="971601" y="1052736"/>
            <a:chExt cx="1368152" cy="1656184"/>
          </a:xfrm>
        </p:grpSpPr>
        <p:sp>
          <p:nvSpPr>
            <p:cNvPr id="6" name="正方形/長方形 5"/>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079613" y="1711551"/>
              <a:ext cx="1152128" cy="338554"/>
            </a:xfrm>
            <a:prstGeom prst="rect">
              <a:avLst/>
            </a:prstGeom>
            <a:noFill/>
          </p:spPr>
          <p:txBody>
            <a:bodyPr wrap="square" rtlCol="0">
              <a:spAutoFit/>
            </a:bodyPr>
            <a:lstStyle/>
            <a:p>
              <a:pPr algn="ctr"/>
              <a:r>
                <a:rPr lang="en-US" altLang="ja-JP" sz="1600" dirty="0">
                  <a:latin typeface="Arial" pitchFamily="34" charset="0"/>
                  <a:cs typeface="Arial" pitchFamily="34" charset="0"/>
                </a:rPr>
                <a:t>Photo</a:t>
              </a:r>
            </a:p>
          </p:txBody>
        </p:sp>
      </p:grpSp>
      <p:sp>
        <p:nvSpPr>
          <p:cNvPr id="10" name="テキスト ボックス 9"/>
          <p:cNvSpPr txBox="1"/>
          <p:nvPr/>
        </p:nvSpPr>
        <p:spPr>
          <a:xfrm>
            <a:off x="2843808" y="2472973"/>
            <a:ext cx="1584176" cy="261610"/>
          </a:xfrm>
          <a:prstGeom prst="rect">
            <a:avLst/>
          </a:prstGeom>
          <a:noFill/>
        </p:spPr>
        <p:txBody>
          <a:bodyPr wrap="square" rtlCol="0">
            <a:spAutoFit/>
          </a:bodyPr>
          <a:lstStyle/>
          <a:p>
            <a:r>
              <a:rPr lang="en-US" altLang="ja-JP" sz="1100" b="1" dirty="0">
                <a:latin typeface="Georgia" pitchFamily="18" charset="0"/>
              </a:rPr>
              <a:t>Full-time/Standing</a:t>
            </a:r>
            <a:endParaRPr kumimoji="1" lang="ja-JP" altLang="en-US" sz="1100" b="1" dirty="0">
              <a:latin typeface="Georgia" pitchFamily="18" charset="0"/>
            </a:endParaRPr>
          </a:p>
        </p:txBody>
      </p:sp>
      <p:grpSp>
        <p:nvGrpSpPr>
          <p:cNvPr id="17" name="グループ化 16"/>
          <p:cNvGrpSpPr/>
          <p:nvPr/>
        </p:nvGrpSpPr>
        <p:grpSpPr>
          <a:xfrm>
            <a:off x="971601" y="2996952"/>
            <a:ext cx="1368152" cy="1656184"/>
            <a:chOff x="971601" y="1052736"/>
            <a:chExt cx="1368152" cy="1656184"/>
          </a:xfrm>
        </p:grpSpPr>
        <p:sp>
          <p:nvSpPr>
            <p:cNvPr id="18" name="正方形/長方形 17"/>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079613" y="1711551"/>
              <a:ext cx="1152128" cy="338554"/>
            </a:xfrm>
            <a:prstGeom prst="rect">
              <a:avLst/>
            </a:prstGeom>
            <a:noFill/>
          </p:spPr>
          <p:txBody>
            <a:bodyPr wrap="square" rtlCol="0">
              <a:spAutoFit/>
            </a:bodyPr>
            <a:lstStyle/>
            <a:p>
              <a:pPr algn="ctr"/>
              <a:r>
                <a:rPr lang="en-US" altLang="ja-JP" sz="1600" dirty="0">
                  <a:latin typeface="Arial" pitchFamily="34" charset="0"/>
                  <a:cs typeface="Arial" pitchFamily="34" charset="0"/>
                </a:rPr>
                <a:t>Photo</a:t>
              </a:r>
            </a:p>
          </p:txBody>
        </p:sp>
      </p:grpSp>
      <p:sp>
        <p:nvSpPr>
          <p:cNvPr id="20" name="テキスト ボックス 19"/>
          <p:cNvSpPr txBox="1"/>
          <p:nvPr/>
        </p:nvSpPr>
        <p:spPr>
          <a:xfrm>
            <a:off x="2843808" y="4349609"/>
            <a:ext cx="1584176" cy="261610"/>
          </a:xfrm>
          <a:prstGeom prst="rect">
            <a:avLst/>
          </a:prstGeom>
          <a:noFill/>
        </p:spPr>
        <p:txBody>
          <a:bodyPr wrap="square" rtlCol="0">
            <a:spAutoFit/>
          </a:bodyPr>
          <a:lstStyle/>
          <a:p>
            <a:r>
              <a:rPr lang="en-US" altLang="ja-JP" sz="1100" b="1" dirty="0">
                <a:latin typeface="Georgia" pitchFamily="18" charset="0"/>
              </a:rPr>
              <a:t>External/Outside</a:t>
            </a:r>
            <a:endParaRPr kumimoji="1" lang="ja-JP" altLang="en-US" sz="1100" b="1" dirty="0">
              <a:latin typeface="Georgia" pitchFamily="18" charset="0"/>
            </a:endParaRPr>
          </a:p>
        </p:txBody>
      </p:sp>
      <p:pic>
        <p:nvPicPr>
          <p:cNvPr id="21" name="図 20" descr="人青.emf"/>
          <p:cNvPicPr>
            <a:picLocks noChangeAspect="1"/>
          </p:cNvPicPr>
          <p:nvPr/>
        </p:nvPicPr>
        <p:blipFill>
          <a:blip r:embed="rId2" cstate="print"/>
          <a:stretch>
            <a:fillRect/>
          </a:stretch>
        </p:blipFill>
        <p:spPr>
          <a:xfrm>
            <a:off x="6338772" y="2056420"/>
            <a:ext cx="393750" cy="652500"/>
          </a:xfrm>
          <a:prstGeom prst="rect">
            <a:avLst/>
          </a:prstGeom>
        </p:spPr>
      </p:pic>
      <p:grpSp>
        <p:nvGrpSpPr>
          <p:cNvPr id="22" name="グループ化 21"/>
          <p:cNvGrpSpPr/>
          <p:nvPr/>
        </p:nvGrpSpPr>
        <p:grpSpPr>
          <a:xfrm>
            <a:off x="4860033" y="1048308"/>
            <a:ext cx="1368152" cy="1656184"/>
            <a:chOff x="971601" y="1052736"/>
            <a:chExt cx="1368152" cy="1656184"/>
          </a:xfrm>
        </p:grpSpPr>
        <p:sp>
          <p:nvSpPr>
            <p:cNvPr id="23" name="正方形/長方形 22"/>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079613" y="1711551"/>
              <a:ext cx="1152128" cy="338554"/>
            </a:xfrm>
            <a:prstGeom prst="rect">
              <a:avLst/>
            </a:prstGeom>
            <a:noFill/>
          </p:spPr>
          <p:txBody>
            <a:bodyPr wrap="square" rtlCol="0">
              <a:spAutoFit/>
            </a:bodyPr>
            <a:lstStyle/>
            <a:p>
              <a:pPr algn="ctr"/>
              <a:r>
                <a:rPr lang="en-US" altLang="ja-JP" sz="1600" dirty="0">
                  <a:latin typeface="Arial" pitchFamily="34" charset="0"/>
                  <a:cs typeface="Arial" pitchFamily="34" charset="0"/>
                </a:rPr>
                <a:t>Photo</a:t>
              </a:r>
            </a:p>
          </p:txBody>
        </p:sp>
      </p:grpSp>
      <p:sp>
        <p:nvSpPr>
          <p:cNvPr id="25" name="テキスト ボックス 24"/>
          <p:cNvSpPr txBox="1"/>
          <p:nvPr/>
        </p:nvSpPr>
        <p:spPr>
          <a:xfrm>
            <a:off x="6732240" y="2400965"/>
            <a:ext cx="1584176" cy="261610"/>
          </a:xfrm>
          <a:prstGeom prst="rect">
            <a:avLst/>
          </a:prstGeom>
          <a:noFill/>
        </p:spPr>
        <p:txBody>
          <a:bodyPr wrap="square" rtlCol="0">
            <a:spAutoFit/>
          </a:bodyPr>
          <a:lstStyle/>
          <a:p>
            <a:r>
              <a:rPr lang="en-US" altLang="ja-JP" sz="1100" b="1" dirty="0">
                <a:latin typeface="Georgia" pitchFamily="18" charset="0"/>
              </a:rPr>
              <a:t>Full-time/Standing</a:t>
            </a:r>
            <a:endParaRPr kumimoji="1" lang="ja-JP" altLang="en-US" sz="1100" b="1" dirty="0">
              <a:latin typeface="Georgia" pitchFamily="18" charset="0"/>
            </a:endParaRPr>
          </a:p>
        </p:txBody>
      </p:sp>
      <p:pic>
        <p:nvPicPr>
          <p:cNvPr id="26" name="図 25" descr="人灰.emf"/>
          <p:cNvPicPr>
            <a:picLocks noChangeAspect="1"/>
          </p:cNvPicPr>
          <p:nvPr/>
        </p:nvPicPr>
        <p:blipFill>
          <a:blip r:embed="rId3" cstate="print"/>
          <a:stretch>
            <a:fillRect/>
          </a:stretch>
        </p:blipFill>
        <p:spPr>
          <a:xfrm>
            <a:off x="2450340" y="4007983"/>
            <a:ext cx="393750" cy="652500"/>
          </a:xfrm>
          <a:prstGeom prst="rect">
            <a:avLst/>
          </a:prstGeom>
        </p:spPr>
      </p:pic>
      <p:grpSp>
        <p:nvGrpSpPr>
          <p:cNvPr id="27" name="グループ化 26"/>
          <p:cNvGrpSpPr/>
          <p:nvPr/>
        </p:nvGrpSpPr>
        <p:grpSpPr>
          <a:xfrm>
            <a:off x="4860032" y="2996952"/>
            <a:ext cx="1368152" cy="1656184"/>
            <a:chOff x="971601" y="1052736"/>
            <a:chExt cx="1368152" cy="1656184"/>
          </a:xfrm>
        </p:grpSpPr>
        <p:sp>
          <p:nvSpPr>
            <p:cNvPr id="28" name="正方形/長方形 27"/>
            <p:cNvSpPr/>
            <p:nvPr/>
          </p:nvSpPr>
          <p:spPr>
            <a:xfrm>
              <a:off x="971601" y="1052736"/>
              <a:ext cx="1368152" cy="1656184"/>
            </a:xfrm>
            <a:prstGeom prst="rect">
              <a:avLst/>
            </a:prstGeom>
            <a:no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079613" y="1711551"/>
              <a:ext cx="1152128" cy="338554"/>
            </a:xfrm>
            <a:prstGeom prst="rect">
              <a:avLst/>
            </a:prstGeom>
            <a:noFill/>
          </p:spPr>
          <p:txBody>
            <a:bodyPr wrap="square" rtlCol="0">
              <a:spAutoFit/>
            </a:bodyPr>
            <a:lstStyle/>
            <a:p>
              <a:pPr algn="ctr"/>
              <a:r>
                <a:rPr lang="en-US" altLang="ja-JP" sz="1600" dirty="0">
                  <a:latin typeface="Arial" pitchFamily="34" charset="0"/>
                  <a:cs typeface="Arial" pitchFamily="34" charset="0"/>
                </a:rPr>
                <a:t>Photo</a:t>
              </a:r>
            </a:p>
          </p:txBody>
        </p:sp>
      </p:grpSp>
      <p:sp>
        <p:nvSpPr>
          <p:cNvPr id="30" name="テキスト ボックス 29"/>
          <p:cNvSpPr txBox="1"/>
          <p:nvPr/>
        </p:nvSpPr>
        <p:spPr>
          <a:xfrm>
            <a:off x="6732239" y="4349609"/>
            <a:ext cx="1584176" cy="261610"/>
          </a:xfrm>
          <a:prstGeom prst="rect">
            <a:avLst/>
          </a:prstGeom>
          <a:noFill/>
        </p:spPr>
        <p:txBody>
          <a:bodyPr wrap="square" rtlCol="0">
            <a:spAutoFit/>
          </a:bodyPr>
          <a:lstStyle/>
          <a:p>
            <a:r>
              <a:rPr lang="en-US" altLang="ja-JP" sz="1100" b="1" dirty="0">
                <a:latin typeface="Georgia" pitchFamily="18" charset="0"/>
              </a:rPr>
              <a:t>External/Outside</a:t>
            </a:r>
            <a:endParaRPr kumimoji="1" lang="ja-JP" altLang="en-US" sz="1100" b="1" dirty="0">
              <a:latin typeface="Georgia" pitchFamily="18" charset="0"/>
            </a:endParaRPr>
          </a:p>
        </p:txBody>
      </p:sp>
      <p:pic>
        <p:nvPicPr>
          <p:cNvPr id="31" name="図 30" descr="人灰.emf"/>
          <p:cNvPicPr>
            <a:picLocks noChangeAspect="1"/>
          </p:cNvPicPr>
          <p:nvPr/>
        </p:nvPicPr>
        <p:blipFill>
          <a:blip r:embed="rId3" cstate="print"/>
          <a:stretch>
            <a:fillRect/>
          </a:stretch>
        </p:blipFill>
        <p:spPr>
          <a:xfrm>
            <a:off x="6338771" y="4007983"/>
            <a:ext cx="393750" cy="652500"/>
          </a:xfrm>
          <a:prstGeom prst="rect">
            <a:avLst/>
          </a:prstGeom>
        </p:spPr>
      </p:pic>
      <p:sp>
        <p:nvSpPr>
          <p:cNvPr id="32" name="テキスト ボックス 31"/>
          <p:cNvSpPr txBox="1"/>
          <p:nvPr/>
        </p:nvSpPr>
        <p:spPr>
          <a:xfrm>
            <a:off x="1331640" y="5010217"/>
            <a:ext cx="5976664" cy="754053"/>
          </a:xfrm>
          <a:prstGeom prst="rect">
            <a:avLst/>
          </a:prstGeom>
          <a:noFill/>
        </p:spPr>
        <p:txBody>
          <a:bodyPr wrap="square" rtlCol="0">
            <a:spAutoFit/>
          </a:bodyPr>
          <a:lstStyle/>
          <a:p>
            <a:r>
              <a:rPr lang="en-US" altLang="ja-JP" sz="1700" b="1" i="1" dirty="0">
                <a:solidFill>
                  <a:srgbClr val="20659E"/>
                </a:solidFill>
                <a:latin typeface="Arial" pitchFamily="34" charset="0"/>
                <a:cs typeface="Arial" pitchFamily="34" charset="0"/>
              </a:rPr>
              <a:t>Full-time/Standing</a:t>
            </a:r>
            <a:r>
              <a:rPr lang="en-US" altLang="ja-JP" sz="1700" b="1" i="1" dirty="0">
                <a:latin typeface="Arial" pitchFamily="34" charset="0"/>
                <a:cs typeface="Arial" pitchFamily="34" charset="0"/>
              </a:rPr>
              <a:t> -one or more</a:t>
            </a:r>
          </a:p>
          <a:p>
            <a:pPr marL="108000">
              <a:buFont typeface="Arial" pitchFamily="34" charset="0"/>
              <a:buChar char="•"/>
            </a:pPr>
            <a:r>
              <a:rPr lang="en-US" altLang="ja-JP" sz="1300" dirty="0">
                <a:latin typeface="Arial" pitchFamily="34" charset="0"/>
                <a:cs typeface="Arial" pitchFamily="34" charset="0"/>
              </a:rPr>
              <a:t>Spend main part of their working time to perform their duties as Members. </a:t>
            </a:r>
          </a:p>
          <a:p>
            <a:pPr marL="108000">
              <a:buFont typeface="Arial" pitchFamily="34" charset="0"/>
              <a:buChar char="•"/>
            </a:pPr>
            <a:r>
              <a:rPr lang="en-US" altLang="ja-JP" sz="1300" dirty="0">
                <a:latin typeface="Arial" pitchFamily="34" charset="0"/>
                <a:cs typeface="Arial" pitchFamily="34" charset="0"/>
              </a:rPr>
              <a:t>Get information on the operation and affairs of the company.</a:t>
            </a:r>
            <a:endParaRPr kumimoji="1" lang="ja-JP" altLang="en-US" sz="1300" dirty="0">
              <a:latin typeface="Arial" pitchFamily="34" charset="0"/>
              <a:cs typeface="Arial" pitchFamily="34" charset="0"/>
            </a:endParaRPr>
          </a:p>
        </p:txBody>
      </p:sp>
      <p:sp>
        <p:nvSpPr>
          <p:cNvPr id="33" name="テキスト ボックス 32"/>
          <p:cNvSpPr txBox="1"/>
          <p:nvPr/>
        </p:nvSpPr>
        <p:spPr>
          <a:xfrm>
            <a:off x="1331640" y="5767773"/>
            <a:ext cx="5976664" cy="754053"/>
          </a:xfrm>
          <a:prstGeom prst="rect">
            <a:avLst/>
          </a:prstGeom>
          <a:noFill/>
        </p:spPr>
        <p:txBody>
          <a:bodyPr wrap="square" rtlCol="0">
            <a:spAutoFit/>
          </a:bodyPr>
          <a:lstStyle/>
          <a:p>
            <a:r>
              <a:rPr lang="en-US" altLang="ja-JP" sz="1700" b="1" i="1" dirty="0">
                <a:solidFill>
                  <a:srgbClr val="5E5E5E"/>
                </a:solidFill>
                <a:latin typeface="Arial" pitchFamily="34" charset="0"/>
                <a:cs typeface="Arial" pitchFamily="34" charset="0"/>
              </a:rPr>
              <a:t>External/Outside</a:t>
            </a:r>
            <a:r>
              <a:rPr lang="en-US" altLang="ja-JP" sz="1700" b="1" i="1" dirty="0">
                <a:solidFill>
                  <a:srgbClr val="000000"/>
                </a:solidFill>
                <a:latin typeface="Arial" pitchFamily="34" charset="0"/>
                <a:cs typeface="Arial" pitchFamily="34" charset="0"/>
              </a:rPr>
              <a:t> -half or more</a:t>
            </a:r>
          </a:p>
          <a:p>
            <a:pPr marL="108000">
              <a:buFont typeface="Arial" pitchFamily="34" charset="0"/>
              <a:buChar char="•"/>
            </a:pPr>
            <a:r>
              <a:rPr lang="en-US" altLang="ja-JP" sz="1300" dirty="0">
                <a:latin typeface="Arial" pitchFamily="34" charset="0"/>
                <a:cs typeface="Arial" pitchFamily="34" charset="0"/>
              </a:rPr>
              <a:t>Independent from the company's management.</a:t>
            </a:r>
          </a:p>
          <a:p>
            <a:pPr marL="108000">
              <a:buFont typeface="Arial" pitchFamily="34" charset="0"/>
              <a:buChar char="•"/>
            </a:pPr>
            <a:r>
              <a:rPr lang="en-US" altLang="ja-JP" sz="1300" dirty="0">
                <a:latin typeface="Arial" pitchFamily="34" charset="0"/>
                <a:cs typeface="Arial" pitchFamily="34" charset="0"/>
              </a:rPr>
              <a:t>Neutral and fair assessment is expected.</a:t>
            </a:r>
            <a:endParaRPr kumimoji="1" lang="ja-JP" altLang="en-US" sz="13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67544" y="59961"/>
            <a:ext cx="8208912" cy="484748"/>
          </a:xfrm>
          <a:prstGeom prst="rect">
            <a:avLst/>
          </a:prstGeom>
          <a:noFill/>
        </p:spPr>
        <p:txBody>
          <a:bodyPr wrap="square" rtlCol="0">
            <a:spAutoFit/>
          </a:bodyPr>
          <a:lstStyle/>
          <a:p>
            <a:pPr algn="ctr"/>
            <a:r>
              <a:rPr lang="en-US" altLang="ja-JP" sz="2550" b="1" i="1" dirty="0">
                <a:solidFill>
                  <a:schemeClr val="bg1"/>
                </a:solidFill>
                <a:latin typeface="Arial" pitchFamily="34" charset="0"/>
                <a:cs typeface="Arial" pitchFamily="34" charset="0"/>
              </a:rPr>
              <a:t>2. Function and Responsibility</a:t>
            </a:r>
            <a:endParaRPr kumimoji="1" lang="ja-JP" altLang="en-US" sz="2550" b="1" i="1" dirty="0">
              <a:solidFill>
                <a:schemeClr val="bg1"/>
              </a:solidFill>
              <a:latin typeface="Arial" pitchFamily="34" charset="0"/>
              <a:cs typeface="Arial" pitchFamily="34" charset="0"/>
            </a:endParaRPr>
          </a:p>
        </p:txBody>
      </p:sp>
      <p:sp>
        <p:nvSpPr>
          <p:cNvPr id="4" name="テキスト ボックス 3"/>
          <p:cNvSpPr txBox="1"/>
          <p:nvPr/>
        </p:nvSpPr>
        <p:spPr>
          <a:xfrm>
            <a:off x="215516" y="510864"/>
            <a:ext cx="8712968"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2-1 Illustration of a Company with an Audit &amp; Supervisory Board Members</a:t>
            </a:r>
            <a:endParaRPr kumimoji="1" lang="ja-JP" altLang="en-US" sz="1700" i="1" dirty="0">
              <a:latin typeface="Arial" pitchFamily="34" charset="0"/>
              <a:cs typeface="Arial" pitchFamily="34" charset="0"/>
            </a:endParaRPr>
          </a:p>
        </p:txBody>
      </p:sp>
      <p:sp>
        <p:nvSpPr>
          <p:cNvPr id="5" name="正方形/長方形 4"/>
          <p:cNvSpPr/>
          <p:nvPr/>
        </p:nvSpPr>
        <p:spPr>
          <a:xfrm>
            <a:off x="611560" y="1628800"/>
            <a:ext cx="7992888" cy="2952328"/>
          </a:xfrm>
          <a:prstGeom prst="rect">
            <a:avLst/>
          </a:prstGeom>
          <a:solidFill>
            <a:srgbClr val="F5F5F5"/>
          </a:solidFill>
          <a:ln w="12700">
            <a:solidFill>
              <a:srgbClr val="0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左右矢印 5"/>
          <p:cNvSpPr/>
          <p:nvPr/>
        </p:nvSpPr>
        <p:spPr>
          <a:xfrm>
            <a:off x="3203848" y="2132856"/>
            <a:ext cx="1944216" cy="576064"/>
          </a:xfrm>
          <a:prstGeom prst="leftRightArrow">
            <a:avLst>
              <a:gd name="adj1" fmla="val 44796"/>
              <a:gd name="adj2" fmla="val 50000"/>
            </a:avLst>
          </a:prstGeom>
          <a:solidFill>
            <a:srgbClr val="7A7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矢印 8"/>
          <p:cNvSpPr/>
          <p:nvPr/>
        </p:nvSpPr>
        <p:spPr>
          <a:xfrm>
            <a:off x="3203848" y="2996952"/>
            <a:ext cx="1944216" cy="432048"/>
          </a:xfrm>
          <a:prstGeom prst="leftArrow">
            <a:avLst>
              <a:gd name="adj1" fmla="val 50000"/>
              <a:gd name="adj2" fmla="val 62346"/>
            </a:avLst>
          </a:prstGeom>
          <a:solidFill>
            <a:srgbClr val="5A5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左矢印 17"/>
          <p:cNvSpPr/>
          <p:nvPr/>
        </p:nvSpPr>
        <p:spPr>
          <a:xfrm>
            <a:off x="3317875" y="5157192"/>
            <a:ext cx="2838301" cy="504056"/>
          </a:xfrm>
          <a:prstGeom prst="leftArrow">
            <a:avLst>
              <a:gd name="adj1" fmla="val 50000"/>
              <a:gd name="adj2" fmla="val 71769"/>
            </a:avLst>
          </a:prstGeom>
          <a:solidFill>
            <a:srgbClr val="AFAF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矢印 10"/>
          <p:cNvSpPr/>
          <p:nvPr/>
        </p:nvSpPr>
        <p:spPr>
          <a:xfrm rot="19289212">
            <a:off x="2819027" y="4000695"/>
            <a:ext cx="2721608" cy="432048"/>
          </a:xfrm>
          <a:prstGeom prst="leftArrow">
            <a:avLst>
              <a:gd name="adj1" fmla="val 50000"/>
              <a:gd name="adj2" fmla="val 94891"/>
            </a:avLst>
          </a:prstGeom>
          <a:solidFill>
            <a:srgbClr val="5A5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L 字 12"/>
          <p:cNvSpPr/>
          <p:nvPr/>
        </p:nvSpPr>
        <p:spPr>
          <a:xfrm rot="5400000">
            <a:off x="-270538" y="3447002"/>
            <a:ext cx="1872208" cy="1116124"/>
          </a:xfrm>
          <a:prstGeom prst="corner">
            <a:avLst>
              <a:gd name="adj1" fmla="val 21047"/>
              <a:gd name="adj2" fmla="val 24262"/>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ホームベース 13"/>
          <p:cNvSpPr/>
          <p:nvPr/>
        </p:nvSpPr>
        <p:spPr>
          <a:xfrm>
            <a:off x="157121" y="4653136"/>
            <a:ext cx="618368" cy="288032"/>
          </a:xfrm>
          <a:prstGeom prst="homePlate">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山形 15"/>
          <p:cNvSpPr/>
          <p:nvPr/>
        </p:nvSpPr>
        <p:spPr>
          <a:xfrm>
            <a:off x="683568" y="4653136"/>
            <a:ext cx="360040" cy="288032"/>
          </a:xfrm>
          <a:prstGeom prst="chevron">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山形 16"/>
          <p:cNvSpPr/>
          <p:nvPr/>
        </p:nvSpPr>
        <p:spPr>
          <a:xfrm>
            <a:off x="971600" y="4653136"/>
            <a:ext cx="288032" cy="288032"/>
          </a:xfrm>
          <a:prstGeom prst="chevron">
            <a:avLst/>
          </a:prstGeom>
          <a:solidFill>
            <a:srgbClr val="3935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L 字 7"/>
          <p:cNvSpPr/>
          <p:nvPr/>
        </p:nvSpPr>
        <p:spPr>
          <a:xfrm rot="16200000">
            <a:off x="3048624" y="3728240"/>
            <a:ext cx="2902735" cy="2592288"/>
          </a:xfrm>
          <a:prstGeom prst="corner">
            <a:avLst>
              <a:gd name="adj1" fmla="val 9702"/>
              <a:gd name="adj2" fmla="val 10400"/>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下矢印 18"/>
          <p:cNvSpPr/>
          <p:nvPr/>
        </p:nvSpPr>
        <p:spPr>
          <a:xfrm>
            <a:off x="7308304" y="3573016"/>
            <a:ext cx="360040" cy="1440160"/>
          </a:xfrm>
          <a:prstGeom prst="downArrow">
            <a:avLst>
              <a:gd name="adj1" fmla="val 50000"/>
              <a:gd name="adj2" fmla="val 72349"/>
            </a:avLst>
          </a:prstGeom>
          <a:solidFill>
            <a:srgbClr val="AFAF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flipV="1">
            <a:off x="6948264" y="3861048"/>
            <a:ext cx="0" cy="1296144"/>
          </a:xfrm>
          <a:prstGeom prst="straightConnector1">
            <a:avLst/>
          </a:prstGeom>
          <a:ln w="25400">
            <a:solidFill>
              <a:srgbClr val="303066"/>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5148064" y="2060848"/>
            <a:ext cx="3240360" cy="1800200"/>
          </a:xfrm>
          <a:prstGeom prst="rect">
            <a:avLst/>
          </a:prstGeom>
          <a:solidFill>
            <a:srgbClr val="E1EFAC"/>
          </a:solidFill>
          <a:ln w="19050">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043608" y="2017772"/>
            <a:ext cx="2160240" cy="2347332"/>
          </a:xfrm>
          <a:prstGeom prst="rect">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a:off x="755576" y="3429000"/>
            <a:ext cx="2664296" cy="2160240"/>
          </a:xfrm>
          <a:prstGeom prst="triangle">
            <a:avLst>
              <a:gd name="adj" fmla="val 50000"/>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084168" y="5013176"/>
            <a:ext cx="2808312" cy="720080"/>
          </a:xfrm>
          <a:prstGeom prst="rect">
            <a:avLst/>
          </a:prstGeom>
          <a:solidFill>
            <a:srgbClr val="5BA08F"/>
          </a:solidFill>
          <a:ln w="19050">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55576" y="6070043"/>
            <a:ext cx="2664296" cy="520020"/>
          </a:xfrm>
          <a:prstGeom prst="rect">
            <a:avLst/>
          </a:prstGeom>
          <a:solidFill>
            <a:srgbClr val="FCBC68"/>
          </a:solidFill>
          <a:ln w="19050">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 name="図 31" descr="人青.emf"/>
          <p:cNvPicPr>
            <a:picLocks noChangeAspect="1"/>
          </p:cNvPicPr>
          <p:nvPr/>
        </p:nvPicPr>
        <p:blipFill>
          <a:blip r:embed="rId3" cstate="print"/>
          <a:stretch>
            <a:fillRect/>
          </a:stretch>
        </p:blipFill>
        <p:spPr>
          <a:xfrm>
            <a:off x="1547664" y="2564904"/>
            <a:ext cx="360040" cy="596637"/>
          </a:xfrm>
          <a:prstGeom prst="rect">
            <a:avLst/>
          </a:prstGeom>
        </p:spPr>
      </p:pic>
      <p:pic>
        <p:nvPicPr>
          <p:cNvPr id="33" name="図 32" descr="人灰.emf"/>
          <p:cNvPicPr>
            <a:picLocks noChangeAspect="1"/>
          </p:cNvPicPr>
          <p:nvPr/>
        </p:nvPicPr>
        <p:blipFill>
          <a:blip r:embed="rId4" cstate="print"/>
          <a:stretch>
            <a:fillRect/>
          </a:stretch>
        </p:blipFill>
        <p:spPr>
          <a:xfrm>
            <a:off x="2339752" y="2564904"/>
            <a:ext cx="360000" cy="596571"/>
          </a:xfrm>
          <a:prstGeom prst="rect">
            <a:avLst/>
          </a:prstGeom>
        </p:spPr>
      </p:pic>
      <p:sp>
        <p:nvSpPr>
          <p:cNvPr id="31" name="正方形/長方形 30"/>
          <p:cNvSpPr/>
          <p:nvPr/>
        </p:nvSpPr>
        <p:spPr>
          <a:xfrm>
            <a:off x="3707904" y="908720"/>
            <a:ext cx="1440160" cy="288032"/>
          </a:xfrm>
          <a:prstGeom prst="rect">
            <a:avLst/>
          </a:prstGeom>
          <a:solidFill>
            <a:srgbClr val="FFFFFF"/>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779912" y="906366"/>
            <a:ext cx="1296144" cy="276999"/>
          </a:xfrm>
          <a:prstGeom prst="rect">
            <a:avLst/>
          </a:prstGeom>
          <a:noFill/>
        </p:spPr>
        <p:txBody>
          <a:bodyPr wrap="square" rtlCol="0">
            <a:spAutoFit/>
          </a:bodyPr>
          <a:lstStyle/>
          <a:p>
            <a:pPr algn="ctr"/>
            <a:r>
              <a:rPr lang="en-US" altLang="ja-JP" sz="1200" b="1" dirty="0">
                <a:latin typeface="Georgia" pitchFamily="18" charset="0"/>
              </a:rPr>
              <a:t>Shareholders</a:t>
            </a:r>
            <a:endParaRPr kumimoji="1" lang="ja-JP" altLang="en-US" sz="1200" b="1" dirty="0">
              <a:latin typeface="Georgia" pitchFamily="18" charset="0"/>
            </a:endParaRPr>
          </a:p>
        </p:txBody>
      </p:sp>
      <p:sp>
        <p:nvSpPr>
          <p:cNvPr id="38" name="テキスト ボックス 37"/>
          <p:cNvSpPr txBox="1"/>
          <p:nvPr/>
        </p:nvSpPr>
        <p:spPr>
          <a:xfrm>
            <a:off x="1043608" y="2132856"/>
            <a:ext cx="2160240" cy="276999"/>
          </a:xfrm>
          <a:prstGeom prst="rect">
            <a:avLst/>
          </a:prstGeom>
          <a:noFill/>
        </p:spPr>
        <p:txBody>
          <a:bodyPr wrap="square" rtlCol="0">
            <a:spAutoFit/>
          </a:bodyPr>
          <a:lstStyle/>
          <a:p>
            <a:pPr algn="ctr"/>
            <a:r>
              <a:rPr lang="en-US" altLang="ja-JP" sz="1200" b="1" dirty="0">
                <a:ln w="6350">
                  <a:noFill/>
                  <a:prstDash val="solid"/>
                </a:ln>
                <a:latin typeface="Georgia" pitchFamily="18" charset="0"/>
              </a:rPr>
              <a:t>Board of Directors</a:t>
            </a:r>
            <a:endParaRPr kumimoji="1" lang="ja-JP" altLang="en-US" sz="1200" b="1" dirty="0">
              <a:ln w="6350">
                <a:noFill/>
                <a:prstDash val="solid"/>
              </a:ln>
              <a:latin typeface="Georgia" pitchFamily="18" charset="0"/>
            </a:endParaRPr>
          </a:p>
        </p:txBody>
      </p:sp>
      <p:sp>
        <p:nvSpPr>
          <p:cNvPr id="39" name="テキスト ボックス 38"/>
          <p:cNvSpPr txBox="1"/>
          <p:nvPr/>
        </p:nvSpPr>
        <p:spPr>
          <a:xfrm>
            <a:off x="1007604" y="5212080"/>
            <a:ext cx="2160240" cy="276999"/>
          </a:xfrm>
          <a:prstGeom prst="rect">
            <a:avLst/>
          </a:prstGeom>
          <a:noFill/>
        </p:spPr>
        <p:txBody>
          <a:bodyPr wrap="square" rtlCol="0">
            <a:spAutoFit/>
          </a:bodyPr>
          <a:lstStyle/>
          <a:p>
            <a:pPr algn="ctr"/>
            <a:r>
              <a:rPr lang="en-US" altLang="ja-JP" sz="1200" b="1" dirty="0">
                <a:ln w="6350">
                  <a:noFill/>
                  <a:prstDash val="solid"/>
                </a:ln>
                <a:latin typeface="Georgia" pitchFamily="18" charset="0"/>
              </a:rPr>
              <a:t>Management</a:t>
            </a:r>
            <a:endParaRPr kumimoji="1" lang="ja-JP" altLang="en-US" sz="1100" b="1" dirty="0">
              <a:ln w="6350">
                <a:noFill/>
                <a:prstDash val="solid"/>
              </a:ln>
              <a:latin typeface="Georgia" pitchFamily="18" charset="0"/>
            </a:endParaRPr>
          </a:p>
        </p:txBody>
      </p:sp>
      <p:grpSp>
        <p:nvGrpSpPr>
          <p:cNvPr id="106" name="グループ化 105"/>
          <p:cNvGrpSpPr/>
          <p:nvPr/>
        </p:nvGrpSpPr>
        <p:grpSpPr>
          <a:xfrm>
            <a:off x="6156176" y="5166221"/>
            <a:ext cx="2664296" cy="461665"/>
            <a:chOff x="6156176" y="5166221"/>
            <a:chExt cx="2664296" cy="461665"/>
          </a:xfrm>
        </p:grpSpPr>
        <p:sp>
          <p:nvSpPr>
            <p:cNvPr id="40" name="テキスト ボックス 39"/>
            <p:cNvSpPr txBox="1"/>
            <p:nvPr/>
          </p:nvSpPr>
          <p:spPr>
            <a:xfrm>
              <a:off x="6156176" y="5166221"/>
              <a:ext cx="2664296" cy="461665"/>
            </a:xfrm>
            <a:prstGeom prst="rect">
              <a:avLst/>
            </a:prstGeom>
            <a:noFill/>
          </p:spPr>
          <p:txBody>
            <a:bodyPr wrap="square" rtlCol="0">
              <a:spAutoFit/>
            </a:bodyPr>
            <a:lstStyle/>
            <a:p>
              <a:pPr algn="ctr"/>
              <a:r>
                <a:rPr lang="en-US" altLang="ja-JP" sz="1200" b="1" dirty="0">
                  <a:ln w="38100">
                    <a:solidFill>
                      <a:schemeClr val="bg1"/>
                    </a:solidFill>
                    <a:prstDash val="solid"/>
                  </a:ln>
                  <a:solidFill>
                    <a:srgbClr val="FFFFFF"/>
                  </a:solidFill>
                  <a:latin typeface="Georgia" pitchFamily="18" charset="0"/>
                </a:rPr>
                <a:t>External Auditors</a:t>
              </a:r>
            </a:p>
            <a:p>
              <a:pPr algn="ctr"/>
              <a:r>
                <a:rPr lang="en-US" altLang="ja-JP" sz="1200" b="1" dirty="0">
                  <a:ln w="38100">
                    <a:solidFill>
                      <a:schemeClr val="bg1"/>
                    </a:solidFill>
                    <a:prstDash val="solid"/>
                  </a:ln>
                  <a:solidFill>
                    <a:srgbClr val="FFFFFF"/>
                  </a:solidFill>
                  <a:latin typeface="Georgia" pitchFamily="18" charset="0"/>
                </a:rPr>
                <a:t>(Accounting Auditors)</a:t>
              </a:r>
              <a:endParaRPr kumimoji="1" lang="ja-JP" altLang="en-US" sz="1200" b="1" dirty="0">
                <a:ln w="38100">
                  <a:solidFill>
                    <a:schemeClr val="bg1"/>
                  </a:solidFill>
                  <a:prstDash val="solid"/>
                </a:ln>
                <a:solidFill>
                  <a:srgbClr val="FFFFFF"/>
                </a:solidFill>
                <a:latin typeface="Georgia" pitchFamily="18" charset="0"/>
              </a:endParaRPr>
            </a:p>
          </p:txBody>
        </p:sp>
        <p:sp>
          <p:nvSpPr>
            <p:cNvPr id="41" name="テキスト ボックス 40"/>
            <p:cNvSpPr txBox="1"/>
            <p:nvPr/>
          </p:nvSpPr>
          <p:spPr>
            <a:xfrm>
              <a:off x="6516216" y="5166221"/>
              <a:ext cx="1944216" cy="461665"/>
            </a:xfrm>
            <a:prstGeom prst="rect">
              <a:avLst/>
            </a:prstGeom>
            <a:noFill/>
          </p:spPr>
          <p:txBody>
            <a:bodyPr wrap="square" rtlCol="0">
              <a:spAutoFit/>
            </a:bodyPr>
            <a:lstStyle/>
            <a:p>
              <a:pPr algn="ctr"/>
              <a:r>
                <a:rPr lang="en-US" altLang="ja-JP" sz="1200" b="1" dirty="0">
                  <a:ln w="6350">
                    <a:noFill/>
                    <a:prstDash val="solid"/>
                  </a:ln>
                  <a:latin typeface="Georgia" pitchFamily="18" charset="0"/>
                </a:rPr>
                <a:t>External Auditors</a:t>
              </a:r>
            </a:p>
            <a:p>
              <a:pPr algn="ctr"/>
              <a:r>
                <a:rPr lang="en-US" altLang="ja-JP" sz="1200" b="1" dirty="0">
                  <a:ln w="6350">
                    <a:noFill/>
                    <a:prstDash val="solid"/>
                  </a:ln>
                  <a:latin typeface="Georgia" pitchFamily="18" charset="0"/>
                </a:rPr>
                <a:t>(Accounting Auditors)</a:t>
              </a:r>
              <a:endParaRPr kumimoji="1" lang="ja-JP" altLang="en-US" sz="1200" b="1" dirty="0">
                <a:ln w="6350">
                  <a:noFill/>
                  <a:prstDash val="solid"/>
                </a:ln>
                <a:latin typeface="Georgia" pitchFamily="18" charset="0"/>
              </a:endParaRPr>
            </a:p>
          </p:txBody>
        </p:sp>
      </p:grpSp>
      <p:grpSp>
        <p:nvGrpSpPr>
          <p:cNvPr id="63" name="グループ化 62"/>
          <p:cNvGrpSpPr/>
          <p:nvPr/>
        </p:nvGrpSpPr>
        <p:grpSpPr>
          <a:xfrm>
            <a:off x="5148064" y="2132856"/>
            <a:ext cx="3240360" cy="276999"/>
            <a:chOff x="5148064" y="2240868"/>
            <a:chExt cx="3240360" cy="276999"/>
          </a:xfrm>
        </p:grpSpPr>
        <p:sp>
          <p:nvSpPr>
            <p:cNvPr id="43" name="テキスト ボックス 42"/>
            <p:cNvSpPr txBox="1"/>
            <p:nvPr/>
          </p:nvSpPr>
          <p:spPr>
            <a:xfrm>
              <a:off x="5148064" y="2240868"/>
              <a:ext cx="3240360" cy="276999"/>
            </a:xfrm>
            <a:prstGeom prst="rect">
              <a:avLst/>
            </a:prstGeom>
            <a:noFill/>
          </p:spPr>
          <p:txBody>
            <a:bodyPr wrap="square" rtlCol="0">
              <a:spAutoFit/>
            </a:bodyPr>
            <a:lstStyle/>
            <a:p>
              <a:pPr algn="ctr"/>
              <a:r>
                <a:rPr lang="en-US" altLang="ja-JP" sz="1200" b="1" dirty="0">
                  <a:ln w="25400">
                    <a:solidFill>
                      <a:schemeClr val="bg1"/>
                    </a:solidFill>
                    <a:prstDash val="solid"/>
                  </a:ln>
                  <a:solidFill>
                    <a:srgbClr val="FFFFFF"/>
                  </a:solidFill>
                  <a:latin typeface="Georgia" pitchFamily="18" charset="0"/>
                </a:rPr>
                <a:t>Audit &amp; Supervisory Board</a:t>
              </a:r>
              <a:endParaRPr kumimoji="1" lang="ja-JP" altLang="en-US" sz="1200" b="1" dirty="0">
                <a:ln w="25400">
                  <a:solidFill>
                    <a:schemeClr val="bg1"/>
                  </a:solidFill>
                  <a:prstDash val="solid"/>
                </a:ln>
                <a:solidFill>
                  <a:srgbClr val="FFFFFF"/>
                </a:solidFill>
                <a:latin typeface="Georgia" pitchFamily="18" charset="0"/>
              </a:endParaRPr>
            </a:p>
          </p:txBody>
        </p:sp>
        <p:sp>
          <p:nvSpPr>
            <p:cNvPr id="37" name="テキスト ボックス 36"/>
            <p:cNvSpPr txBox="1"/>
            <p:nvPr/>
          </p:nvSpPr>
          <p:spPr>
            <a:xfrm>
              <a:off x="5379518" y="2240868"/>
              <a:ext cx="2777451" cy="276999"/>
            </a:xfrm>
            <a:prstGeom prst="rect">
              <a:avLst/>
            </a:prstGeom>
            <a:noFill/>
          </p:spPr>
          <p:txBody>
            <a:bodyPr wrap="square" rtlCol="0">
              <a:spAutoFit/>
            </a:bodyPr>
            <a:lstStyle/>
            <a:p>
              <a:pPr algn="ctr"/>
              <a:r>
                <a:rPr lang="en-US" altLang="ja-JP" sz="1200" b="1" dirty="0">
                  <a:ln w="6350">
                    <a:noFill/>
                    <a:prstDash val="solid"/>
                  </a:ln>
                  <a:latin typeface="Georgia" pitchFamily="18" charset="0"/>
                </a:rPr>
                <a:t>Audit &amp; Supervisory Board</a:t>
              </a:r>
              <a:endParaRPr kumimoji="1" lang="ja-JP" altLang="en-US" sz="1200" b="1" dirty="0">
                <a:ln w="6350">
                  <a:noFill/>
                  <a:prstDash val="solid"/>
                </a:ln>
                <a:latin typeface="Georgia" pitchFamily="18" charset="0"/>
              </a:endParaRPr>
            </a:p>
          </p:txBody>
        </p:sp>
      </p:grpSp>
      <p:sp>
        <p:nvSpPr>
          <p:cNvPr id="36" name="テキスト ボックス 35"/>
          <p:cNvSpPr txBox="1"/>
          <p:nvPr/>
        </p:nvSpPr>
        <p:spPr>
          <a:xfrm>
            <a:off x="1763688" y="1700808"/>
            <a:ext cx="5616624" cy="276999"/>
          </a:xfrm>
          <a:prstGeom prst="rect">
            <a:avLst/>
          </a:prstGeom>
          <a:noFill/>
        </p:spPr>
        <p:txBody>
          <a:bodyPr wrap="square" rtlCol="0">
            <a:spAutoFit/>
          </a:bodyPr>
          <a:lstStyle/>
          <a:p>
            <a:pPr algn="ctr"/>
            <a:r>
              <a:rPr lang="en-US" altLang="ja-JP" sz="1200" b="1" dirty="0">
                <a:ln w="19050">
                  <a:solidFill>
                    <a:schemeClr val="bg1"/>
                  </a:solidFill>
                </a:ln>
                <a:solidFill>
                  <a:srgbClr val="FFFFFF"/>
                </a:solidFill>
                <a:latin typeface="Georgia" pitchFamily="18" charset="0"/>
              </a:rPr>
              <a:t>Supervisory Function</a:t>
            </a:r>
            <a:endParaRPr kumimoji="1" lang="ja-JP" altLang="en-US" sz="1200" b="1" dirty="0">
              <a:ln w="19050">
                <a:solidFill>
                  <a:schemeClr val="bg1"/>
                </a:solidFill>
              </a:ln>
              <a:solidFill>
                <a:srgbClr val="FFFFFF"/>
              </a:solidFill>
              <a:latin typeface="Georgia" pitchFamily="18" charset="0"/>
            </a:endParaRPr>
          </a:p>
        </p:txBody>
      </p:sp>
      <p:sp>
        <p:nvSpPr>
          <p:cNvPr id="45" name="テキスト ボックス 44"/>
          <p:cNvSpPr txBox="1"/>
          <p:nvPr/>
        </p:nvSpPr>
        <p:spPr>
          <a:xfrm>
            <a:off x="3239852" y="1700808"/>
            <a:ext cx="2664296" cy="276999"/>
          </a:xfrm>
          <a:prstGeom prst="rect">
            <a:avLst/>
          </a:prstGeom>
          <a:noFill/>
        </p:spPr>
        <p:txBody>
          <a:bodyPr wrap="square" rtlCol="0">
            <a:spAutoFit/>
          </a:bodyPr>
          <a:lstStyle/>
          <a:p>
            <a:pPr algn="ctr"/>
            <a:r>
              <a:rPr lang="en-US" altLang="ja-JP" sz="1200" b="1" dirty="0">
                <a:ln w="6350">
                  <a:noFill/>
                </a:ln>
                <a:latin typeface="Georgia" pitchFamily="18" charset="0"/>
              </a:rPr>
              <a:t>Supervisory Function</a:t>
            </a:r>
            <a:endParaRPr kumimoji="1" lang="ja-JP" altLang="en-US" sz="1200" b="1" dirty="0">
              <a:ln w="6350">
                <a:noFill/>
              </a:ln>
              <a:latin typeface="Georgia" pitchFamily="18" charset="0"/>
            </a:endParaRPr>
          </a:p>
        </p:txBody>
      </p:sp>
      <p:grpSp>
        <p:nvGrpSpPr>
          <p:cNvPr id="108" name="グループ化 107"/>
          <p:cNvGrpSpPr/>
          <p:nvPr/>
        </p:nvGrpSpPr>
        <p:grpSpPr>
          <a:xfrm>
            <a:off x="755576" y="6193759"/>
            <a:ext cx="2664296" cy="276999"/>
            <a:chOff x="755576" y="6258325"/>
            <a:chExt cx="2664296" cy="276999"/>
          </a:xfrm>
        </p:grpSpPr>
        <p:sp>
          <p:nvSpPr>
            <p:cNvPr id="49" name="テキスト ボックス 48"/>
            <p:cNvSpPr txBox="1"/>
            <p:nvPr/>
          </p:nvSpPr>
          <p:spPr>
            <a:xfrm>
              <a:off x="755576" y="6258325"/>
              <a:ext cx="2664296" cy="276999"/>
            </a:xfrm>
            <a:prstGeom prst="rect">
              <a:avLst/>
            </a:prstGeom>
            <a:noFill/>
          </p:spPr>
          <p:txBody>
            <a:bodyPr wrap="square" rtlCol="0">
              <a:spAutoFit/>
            </a:bodyPr>
            <a:lstStyle/>
            <a:p>
              <a:pPr algn="ctr"/>
              <a:r>
                <a:rPr lang="en-US" altLang="ja-JP" sz="1200" b="1" dirty="0">
                  <a:ln w="38100">
                    <a:solidFill>
                      <a:schemeClr val="bg1"/>
                    </a:solidFill>
                    <a:prstDash val="solid"/>
                  </a:ln>
                  <a:solidFill>
                    <a:srgbClr val="FFFFFF"/>
                  </a:solidFill>
                  <a:latin typeface="Georgia" pitchFamily="18" charset="0"/>
                </a:rPr>
                <a:t>Internal Auditors</a:t>
              </a:r>
              <a:endParaRPr kumimoji="1" lang="ja-JP" altLang="en-US" sz="1200" b="1" dirty="0">
                <a:ln w="38100">
                  <a:solidFill>
                    <a:schemeClr val="bg1"/>
                  </a:solidFill>
                  <a:prstDash val="solid"/>
                </a:ln>
                <a:solidFill>
                  <a:srgbClr val="FFFFFF"/>
                </a:solidFill>
                <a:latin typeface="Georgia" pitchFamily="18" charset="0"/>
              </a:endParaRPr>
            </a:p>
          </p:txBody>
        </p:sp>
        <p:sp>
          <p:nvSpPr>
            <p:cNvPr id="50" name="テキスト ボックス 49"/>
            <p:cNvSpPr txBox="1"/>
            <p:nvPr/>
          </p:nvSpPr>
          <p:spPr>
            <a:xfrm>
              <a:off x="1079612" y="6258325"/>
              <a:ext cx="2016224" cy="276999"/>
            </a:xfrm>
            <a:prstGeom prst="rect">
              <a:avLst/>
            </a:prstGeom>
            <a:noFill/>
          </p:spPr>
          <p:txBody>
            <a:bodyPr wrap="square" rtlCol="0">
              <a:spAutoFit/>
            </a:bodyPr>
            <a:lstStyle/>
            <a:p>
              <a:pPr algn="ctr"/>
              <a:r>
                <a:rPr lang="en-US" altLang="ja-JP" sz="1200" b="1" dirty="0">
                  <a:ln w="6350">
                    <a:noFill/>
                    <a:prstDash val="solid"/>
                  </a:ln>
                  <a:latin typeface="Georgia" pitchFamily="18" charset="0"/>
                </a:rPr>
                <a:t>Internal Auditors</a:t>
              </a:r>
              <a:endParaRPr kumimoji="1" lang="ja-JP" altLang="en-US" sz="1200" b="1" dirty="0">
                <a:ln w="6350">
                  <a:noFill/>
                  <a:prstDash val="solid"/>
                </a:ln>
                <a:latin typeface="Georgia" pitchFamily="18" charset="0"/>
              </a:endParaRPr>
            </a:p>
          </p:txBody>
        </p:sp>
      </p:grpSp>
      <p:pic>
        <p:nvPicPr>
          <p:cNvPr id="55" name="図 54" descr="人青.emf"/>
          <p:cNvPicPr>
            <a:picLocks noChangeAspect="1"/>
          </p:cNvPicPr>
          <p:nvPr/>
        </p:nvPicPr>
        <p:blipFill>
          <a:blip r:embed="rId3" cstate="print"/>
          <a:stretch>
            <a:fillRect/>
          </a:stretch>
        </p:blipFill>
        <p:spPr>
          <a:xfrm>
            <a:off x="5508104" y="2632484"/>
            <a:ext cx="393750" cy="652500"/>
          </a:xfrm>
          <a:prstGeom prst="rect">
            <a:avLst/>
          </a:prstGeom>
        </p:spPr>
      </p:pic>
      <p:pic>
        <p:nvPicPr>
          <p:cNvPr id="56" name="図 55" descr="人青.emf"/>
          <p:cNvPicPr>
            <a:picLocks noChangeAspect="1"/>
          </p:cNvPicPr>
          <p:nvPr/>
        </p:nvPicPr>
        <p:blipFill>
          <a:blip r:embed="rId3" cstate="print"/>
          <a:stretch>
            <a:fillRect/>
          </a:stretch>
        </p:blipFill>
        <p:spPr>
          <a:xfrm>
            <a:off x="6276190" y="2632484"/>
            <a:ext cx="393750" cy="652500"/>
          </a:xfrm>
          <a:prstGeom prst="rect">
            <a:avLst/>
          </a:prstGeom>
        </p:spPr>
      </p:pic>
      <p:pic>
        <p:nvPicPr>
          <p:cNvPr id="57" name="図 56" descr="人灰.emf"/>
          <p:cNvPicPr>
            <a:picLocks noChangeAspect="1"/>
          </p:cNvPicPr>
          <p:nvPr/>
        </p:nvPicPr>
        <p:blipFill>
          <a:blip r:embed="rId4" cstate="print"/>
          <a:stretch>
            <a:fillRect/>
          </a:stretch>
        </p:blipFill>
        <p:spPr>
          <a:xfrm>
            <a:off x="7044276" y="2632484"/>
            <a:ext cx="393750" cy="652500"/>
          </a:xfrm>
          <a:prstGeom prst="rect">
            <a:avLst/>
          </a:prstGeom>
        </p:spPr>
      </p:pic>
      <p:pic>
        <p:nvPicPr>
          <p:cNvPr id="58" name="図 57" descr="人灰.emf"/>
          <p:cNvPicPr>
            <a:picLocks noChangeAspect="1"/>
          </p:cNvPicPr>
          <p:nvPr/>
        </p:nvPicPr>
        <p:blipFill>
          <a:blip r:embed="rId4" cstate="print"/>
          <a:stretch>
            <a:fillRect/>
          </a:stretch>
        </p:blipFill>
        <p:spPr>
          <a:xfrm>
            <a:off x="7812360" y="2632484"/>
            <a:ext cx="393750" cy="652500"/>
          </a:xfrm>
          <a:prstGeom prst="rect">
            <a:avLst/>
          </a:prstGeom>
        </p:spPr>
      </p:pic>
      <p:grpSp>
        <p:nvGrpSpPr>
          <p:cNvPr id="61" name="グループ化 60"/>
          <p:cNvGrpSpPr/>
          <p:nvPr/>
        </p:nvGrpSpPr>
        <p:grpSpPr>
          <a:xfrm>
            <a:off x="5148064" y="3429000"/>
            <a:ext cx="3240360" cy="261610"/>
            <a:chOff x="5148064" y="3505200"/>
            <a:chExt cx="3240360" cy="261610"/>
          </a:xfrm>
        </p:grpSpPr>
        <p:sp>
          <p:nvSpPr>
            <p:cNvPr id="59" name="テキスト ボックス 58"/>
            <p:cNvSpPr txBox="1"/>
            <p:nvPr/>
          </p:nvSpPr>
          <p:spPr>
            <a:xfrm>
              <a:off x="5148064" y="3505200"/>
              <a:ext cx="3240360" cy="261610"/>
            </a:xfrm>
            <a:prstGeom prst="rect">
              <a:avLst/>
            </a:prstGeom>
            <a:noFill/>
          </p:spPr>
          <p:txBody>
            <a:bodyPr wrap="square" rtlCol="0">
              <a:spAutoFit/>
            </a:bodyPr>
            <a:lstStyle/>
            <a:p>
              <a:pPr algn="ctr"/>
              <a:r>
                <a:rPr lang="en-US" altLang="ja-JP" sz="1100" dirty="0">
                  <a:ln w="19050">
                    <a:solidFill>
                      <a:schemeClr val="bg1"/>
                    </a:solidFill>
                  </a:ln>
                  <a:solidFill>
                    <a:srgbClr val="FFFFFF"/>
                  </a:solidFill>
                  <a:latin typeface="Arial" pitchFamily="34" charset="0"/>
                  <a:cs typeface="Arial" pitchFamily="34" charset="0"/>
                </a:rPr>
                <a:t>Audit &amp; Supervisory Board Members</a:t>
              </a:r>
              <a:endParaRPr kumimoji="1" lang="ja-JP" altLang="en-US" sz="1100" dirty="0">
                <a:ln w="19050">
                  <a:solidFill>
                    <a:schemeClr val="bg1"/>
                  </a:solidFill>
                </a:ln>
                <a:solidFill>
                  <a:srgbClr val="FFFFFF"/>
                </a:solidFill>
                <a:latin typeface="Arial" pitchFamily="34" charset="0"/>
                <a:cs typeface="Arial" pitchFamily="34" charset="0"/>
              </a:endParaRPr>
            </a:p>
          </p:txBody>
        </p:sp>
        <p:sp>
          <p:nvSpPr>
            <p:cNvPr id="60" name="テキスト ボックス 59"/>
            <p:cNvSpPr txBox="1"/>
            <p:nvPr/>
          </p:nvSpPr>
          <p:spPr>
            <a:xfrm>
              <a:off x="5512296" y="3505200"/>
              <a:ext cx="2511896" cy="261610"/>
            </a:xfrm>
            <a:prstGeom prst="rect">
              <a:avLst/>
            </a:prstGeom>
            <a:noFill/>
          </p:spPr>
          <p:txBody>
            <a:bodyPr wrap="square" rtlCol="0">
              <a:spAutoFit/>
            </a:bodyPr>
            <a:lstStyle/>
            <a:p>
              <a:pPr algn="ctr"/>
              <a:r>
                <a:rPr lang="en-US" altLang="ja-JP" sz="1100" dirty="0">
                  <a:ln w="19050">
                    <a:noFill/>
                  </a:ln>
                  <a:solidFill>
                    <a:srgbClr val="000000"/>
                  </a:solidFill>
                  <a:latin typeface="Arial" pitchFamily="34" charset="0"/>
                  <a:cs typeface="Arial" pitchFamily="34" charset="0"/>
                </a:rPr>
                <a:t>Audit &amp; Supervisory Board Members</a:t>
              </a:r>
              <a:endParaRPr kumimoji="1" lang="ja-JP" altLang="en-US" sz="1100" dirty="0">
                <a:ln w="19050">
                  <a:noFill/>
                </a:ln>
                <a:solidFill>
                  <a:srgbClr val="000000"/>
                </a:solidFill>
                <a:latin typeface="Arial" pitchFamily="34" charset="0"/>
                <a:cs typeface="Arial" pitchFamily="34" charset="0"/>
              </a:endParaRPr>
            </a:p>
          </p:txBody>
        </p:sp>
      </p:grpSp>
      <p:pic>
        <p:nvPicPr>
          <p:cNvPr id="66" name="図 65" descr="人青.emf"/>
          <p:cNvPicPr>
            <a:picLocks noChangeAspect="1"/>
          </p:cNvPicPr>
          <p:nvPr/>
        </p:nvPicPr>
        <p:blipFill>
          <a:blip r:embed="rId3" cstate="print"/>
          <a:stretch>
            <a:fillRect/>
          </a:stretch>
        </p:blipFill>
        <p:spPr>
          <a:xfrm>
            <a:off x="1259632" y="3356992"/>
            <a:ext cx="360040" cy="596637"/>
          </a:xfrm>
          <a:prstGeom prst="rect">
            <a:avLst/>
          </a:prstGeom>
        </p:spPr>
      </p:pic>
      <p:pic>
        <p:nvPicPr>
          <p:cNvPr id="67" name="図 66" descr="人灰.emf"/>
          <p:cNvPicPr>
            <a:picLocks noChangeAspect="1"/>
          </p:cNvPicPr>
          <p:nvPr/>
        </p:nvPicPr>
        <p:blipFill>
          <a:blip r:embed="rId4" cstate="print"/>
          <a:stretch>
            <a:fillRect/>
          </a:stretch>
        </p:blipFill>
        <p:spPr>
          <a:xfrm>
            <a:off x="2627784" y="3356992"/>
            <a:ext cx="360000" cy="596571"/>
          </a:xfrm>
          <a:prstGeom prst="rect">
            <a:avLst/>
          </a:prstGeom>
        </p:spPr>
      </p:pic>
      <p:cxnSp>
        <p:nvCxnSpPr>
          <p:cNvPr id="70" name="直線コネクタ 69"/>
          <p:cNvCxnSpPr/>
          <p:nvPr/>
        </p:nvCxnSpPr>
        <p:spPr>
          <a:xfrm>
            <a:off x="6089022"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857108"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7625194" y="2604140"/>
            <a:ext cx="0" cy="72008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nvGrpSpPr>
          <p:cNvPr id="75" name="グループ化 74"/>
          <p:cNvGrpSpPr/>
          <p:nvPr/>
        </p:nvGrpSpPr>
        <p:grpSpPr>
          <a:xfrm>
            <a:off x="3214142" y="2294508"/>
            <a:ext cx="1934853" cy="257369"/>
            <a:chOff x="1043608" y="1200944"/>
            <a:chExt cx="1934853" cy="257369"/>
          </a:xfrm>
        </p:grpSpPr>
        <p:sp>
          <p:nvSpPr>
            <p:cNvPr id="73" name="テキスト ボックス 72"/>
            <p:cNvSpPr txBox="1"/>
            <p:nvPr/>
          </p:nvSpPr>
          <p:spPr>
            <a:xfrm>
              <a:off x="1043608" y="1200944"/>
              <a:ext cx="1934853" cy="257369"/>
            </a:xfrm>
            <a:prstGeom prst="rect">
              <a:avLst/>
            </a:prstGeom>
            <a:noFill/>
          </p:spPr>
          <p:txBody>
            <a:bodyPr wrap="square" lIns="36000" tIns="36000" rIns="36000" bIns="36000" rtlCol="0">
              <a:spAutoFit/>
            </a:bodyPr>
            <a:lstStyle/>
            <a:p>
              <a:pPr algn="ctr"/>
              <a:r>
                <a:rPr lang="en-US" altLang="ja-JP" sz="1200" b="1" dirty="0">
                  <a:ln w="25400">
                    <a:solidFill>
                      <a:srgbClr val="FFFFFF"/>
                    </a:solidFill>
                  </a:ln>
                  <a:solidFill>
                    <a:srgbClr val="FFFFFF"/>
                  </a:solidFill>
                  <a:latin typeface="Arial" pitchFamily="34" charset="0"/>
                  <a:cs typeface="Arial" pitchFamily="34" charset="0"/>
                </a:rPr>
                <a:t>Collaboration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74" name="テキスト ボックス 73"/>
            <p:cNvSpPr txBox="1"/>
            <p:nvPr/>
          </p:nvSpPr>
          <p:spPr>
            <a:xfrm>
              <a:off x="1477752" y="1200944"/>
              <a:ext cx="1066565" cy="257369"/>
            </a:xfrm>
            <a:prstGeom prst="rect">
              <a:avLst/>
            </a:prstGeom>
            <a:noFill/>
          </p:spPr>
          <p:txBody>
            <a:bodyPr wrap="none" lIns="36000" tIns="36000" rIns="36000" bIns="36000" rtlCol="0">
              <a:spAutoFit/>
            </a:bodyPr>
            <a:lstStyle/>
            <a:p>
              <a:pPr algn="ctr"/>
              <a:r>
                <a:rPr lang="en-US" altLang="ja-JP" sz="1200" b="1" dirty="0">
                  <a:latin typeface="Arial" pitchFamily="34" charset="0"/>
                  <a:cs typeface="Arial" pitchFamily="34" charset="0"/>
                </a:rPr>
                <a:t>Collaboration</a:t>
              </a:r>
              <a:endParaRPr kumimoji="1" lang="ja-JP" altLang="en-US" sz="1200" b="1" dirty="0">
                <a:latin typeface="Arial" pitchFamily="34" charset="0"/>
                <a:cs typeface="Arial" pitchFamily="34" charset="0"/>
              </a:endParaRPr>
            </a:p>
          </p:txBody>
        </p:sp>
      </p:grpSp>
      <p:sp>
        <p:nvSpPr>
          <p:cNvPr id="76" name="テキスト ボックス 75"/>
          <p:cNvSpPr txBox="1"/>
          <p:nvPr/>
        </p:nvSpPr>
        <p:spPr>
          <a:xfrm>
            <a:off x="3605504" y="2060849"/>
            <a:ext cx="1152128" cy="226591"/>
          </a:xfrm>
          <a:prstGeom prst="rect">
            <a:avLst/>
          </a:prstGeom>
          <a:noFill/>
        </p:spPr>
        <p:txBody>
          <a:bodyPr wrap="square" lIns="36000" tIns="36000" rIns="36000" bIns="36000" rtlCol="0">
            <a:spAutoFit/>
          </a:bodyPr>
          <a:lstStyle/>
          <a:p>
            <a:pPr algn="ctr"/>
            <a:r>
              <a:rPr lang="en-US" altLang="ja-JP" sz="1000" dirty="0">
                <a:latin typeface="Arial" pitchFamily="34" charset="0"/>
                <a:cs typeface="Arial" pitchFamily="34" charset="0"/>
              </a:rPr>
              <a:t>(Attend/Advise)</a:t>
            </a:r>
            <a:endParaRPr kumimoji="1" lang="ja-JP" altLang="en-US" sz="1000" dirty="0">
              <a:latin typeface="Arial" pitchFamily="34" charset="0"/>
              <a:cs typeface="Arial" pitchFamily="34" charset="0"/>
            </a:endParaRPr>
          </a:p>
        </p:txBody>
      </p:sp>
      <p:sp>
        <p:nvSpPr>
          <p:cNvPr id="77" name="テキスト ボックス 76"/>
          <p:cNvSpPr txBox="1"/>
          <p:nvPr/>
        </p:nvSpPr>
        <p:spPr>
          <a:xfrm>
            <a:off x="3605504" y="2554337"/>
            <a:ext cx="1152128" cy="226591"/>
          </a:xfrm>
          <a:prstGeom prst="rect">
            <a:avLst/>
          </a:prstGeom>
          <a:noFill/>
        </p:spPr>
        <p:txBody>
          <a:bodyPr wrap="square" lIns="36000" tIns="36000" rIns="36000" bIns="36000" rtlCol="0">
            <a:spAutoFit/>
          </a:bodyPr>
          <a:lstStyle/>
          <a:p>
            <a:pPr algn="ctr"/>
            <a:r>
              <a:rPr lang="en-US" altLang="ja-JP" sz="1000" dirty="0">
                <a:latin typeface="Arial" pitchFamily="34" charset="0"/>
                <a:cs typeface="Arial" pitchFamily="34" charset="0"/>
              </a:rPr>
              <a:t>(Report)</a:t>
            </a:r>
            <a:endParaRPr kumimoji="1" lang="ja-JP" altLang="en-US" sz="1000" dirty="0">
              <a:latin typeface="Arial" pitchFamily="34" charset="0"/>
              <a:cs typeface="Arial" pitchFamily="34" charset="0"/>
            </a:endParaRPr>
          </a:p>
        </p:txBody>
      </p:sp>
      <p:grpSp>
        <p:nvGrpSpPr>
          <p:cNvPr id="99" name="グループ化 98"/>
          <p:cNvGrpSpPr/>
          <p:nvPr/>
        </p:nvGrpSpPr>
        <p:grpSpPr>
          <a:xfrm>
            <a:off x="3491880" y="3179068"/>
            <a:ext cx="2088232" cy="411257"/>
            <a:chOff x="3347864" y="3284984"/>
            <a:chExt cx="2088232" cy="411257"/>
          </a:xfrm>
        </p:grpSpPr>
        <p:sp>
          <p:nvSpPr>
            <p:cNvPr id="78" name="テキスト ボックス 77"/>
            <p:cNvSpPr txBox="1"/>
            <p:nvPr/>
          </p:nvSpPr>
          <p:spPr>
            <a:xfrm>
              <a:off x="3347864" y="3284984"/>
              <a:ext cx="2088232" cy="411257"/>
            </a:xfrm>
            <a:prstGeom prst="rect">
              <a:avLst/>
            </a:prstGeom>
            <a:noFill/>
          </p:spPr>
          <p:txBody>
            <a:bodyPr wrap="square" lIns="36000" tIns="36000" rIns="36000" bIns="36000" rtlCol="0">
              <a:spAutoFit/>
            </a:bodyPr>
            <a:lstStyle/>
            <a:p>
              <a:r>
                <a:rPr lang="ja-JP" altLang="en-US" sz="1100" dirty="0">
                  <a:ln w="31750">
                    <a:solidFill>
                      <a:srgbClr val="FFFFFF"/>
                    </a:solidFill>
                  </a:ln>
                  <a:solidFill>
                    <a:srgbClr val="FFFFFF"/>
                  </a:solidFill>
                  <a:latin typeface="Arial" pitchFamily="34" charset="0"/>
                  <a:cs typeface="Arial" pitchFamily="34" charset="0"/>
                </a:rPr>
                <a:t>（</a:t>
              </a:r>
              <a:r>
                <a:rPr lang="en-US" altLang="ja-JP" sz="1100" dirty="0">
                  <a:ln w="31750">
                    <a:solidFill>
                      <a:srgbClr val="FFFFFF"/>
                    </a:solidFill>
                  </a:ln>
                  <a:solidFill>
                    <a:srgbClr val="FFFFFF"/>
                  </a:solidFill>
                  <a:latin typeface="Arial" pitchFamily="34" charset="0"/>
                  <a:cs typeface="Arial" pitchFamily="34" charset="0"/>
                </a:rPr>
                <a:t>※</a:t>
              </a:r>
              <a:r>
                <a:rPr lang="ja-JP" altLang="en-US" sz="1100" dirty="0">
                  <a:ln w="31750">
                    <a:solidFill>
                      <a:srgbClr val="FFFFFF"/>
                    </a:solidFill>
                  </a:ln>
                  <a:solidFill>
                    <a:srgbClr val="FFFFFF"/>
                  </a:solidFill>
                  <a:latin typeface="Arial" pitchFamily="34" charset="0"/>
                  <a:cs typeface="Arial" pitchFamily="34" charset="0"/>
                </a:rPr>
                <a:t>）</a:t>
              </a:r>
              <a:r>
                <a:rPr lang="en-US" altLang="ja-JP" sz="1100" dirty="0">
                  <a:ln w="31750">
                    <a:solidFill>
                      <a:srgbClr val="FFFFFF"/>
                    </a:solidFill>
                  </a:ln>
                  <a:solidFill>
                    <a:srgbClr val="FFFFFF"/>
                  </a:solidFill>
                  <a:latin typeface="Arial" pitchFamily="34" charset="0"/>
                  <a:cs typeface="Arial" pitchFamily="34" charset="0"/>
                </a:rPr>
                <a:t>Audit as a part of </a:t>
              </a:r>
            </a:p>
            <a:p>
              <a:r>
                <a:rPr lang="en-US" altLang="ja-JP" sz="1100" dirty="0">
                  <a:ln w="31750">
                    <a:solidFill>
                      <a:srgbClr val="FFFFFF"/>
                    </a:solidFill>
                  </a:ln>
                  <a:solidFill>
                    <a:srgbClr val="FFFFFF"/>
                  </a:solidFill>
                  <a:latin typeface="Arial" pitchFamily="34" charset="0"/>
                  <a:cs typeface="Arial" pitchFamily="34" charset="0"/>
                </a:rPr>
                <a:t>       Supervisory Function</a:t>
              </a:r>
              <a:endParaRPr kumimoji="1" lang="ja-JP" altLang="en-US" sz="1100" dirty="0">
                <a:ln w="31750">
                  <a:solidFill>
                    <a:srgbClr val="FFFFFF"/>
                  </a:solidFill>
                </a:ln>
                <a:solidFill>
                  <a:srgbClr val="FFFFFF"/>
                </a:solidFill>
                <a:latin typeface="Arial" pitchFamily="34" charset="0"/>
                <a:cs typeface="Arial" pitchFamily="34" charset="0"/>
              </a:endParaRPr>
            </a:p>
          </p:txBody>
        </p:sp>
        <p:sp>
          <p:nvSpPr>
            <p:cNvPr id="79" name="テキスト ボックス 78"/>
            <p:cNvSpPr txBox="1"/>
            <p:nvPr/>
          </p:nvSpPr>
          <p:spPr>
            <a:xfrm>
              <a:off x="3347864" y="3284984"/>
              <a:ext cx="1656184" cy="411257"/>
            </a:xfrm>
            <a:prstGeom prst="rect">
              <a:avLst/>
            </a:prstGeom>
            <a:noFill/>
          </p:spPr>
          <p:txBody>
            <a:bodyPr wrap="square" lIns="36000" tIns="36000" rIns="36000" bIns="36000" rtlCol="0">
              <a:spAutoFit/>
            </a:bodyPr>
            <a:lstStyle/>
            <a:p>
              <a:r>
                <a:rPr lang="ja-JP" altLang="en-US" sz="1100" dirty="0">
                  <a:latin typeface="Arial" pitchFamily="34" charset="0"/>
                  <a:cs typeface="Arial" pitchFamily="34" charset="0"/>
                </a:rPr>
                <a:t>（</a:t>
              </a:r>
              <a:r>
                <a:rPr lang="en-US" altLang="ja-JP" sz="1100" dirty="0">
                  <a:latin typeface="Arial" pitchFamily="34" charset="0"/>
                  <a:cs typeface="Arial" pitchFamily="34" charset="0"/>
                </a:rPr>
                <a:t>※</a:t>
              </a:r>
              <a:r>
                <a:rPr lang="ja-JP" altLang="en-US" sz="1100" dirty="0">
                  <a:latin typeface="Arial" pitchFamily="34" charset="0"/>
                  <a:cs typeface="Arial" pitchFamily="34" charset="0"/>
                </a:rPr>
                <a:t>）</a:t>
              </a:r>
              <a:r>
                <a:rPr lang="en-US" altLang="ja-JP" sz="1100" dirty="0">
                  <a:latin typeface="Arial" pitchFamily="34" charset="0"/>
                  <a:cs typeface="Arial" pitchFamily="34" charset="0"/>
                </a:rPr>
                <a:t>Audit as a part of </a:t>
              </a:r>
            </a:p>
            <a:p>
              <a:r>
                <a:rPr lang="en-US" altLang="ja-JP" sz="1100" dirty="0">
                  <a:latin typeface="Arial" pitchFamily="34" charset="0"/>
                  <a:cs typeface="Arial" pitchFamily="34" charset="0"/>
                </a:rPr>
                <a:t>       Supervisory Function</a:t>
              </a:r>
              <a:endParaRPr kumimoji="1" lang="ja-JP" altLang="en-US" sz="1100" dirty="0">
                <a:latin typeface="Arial" pitchFamily="34" charset="0"/>
                <a:cs typeface="Arial" pitchFamily="34" charset="0"/>
              </a:endParaRPr>
            </a:p>
          </p:txBody>
        </p:sp>
      </p:grpSp>
      <p:grpSp>
        <p:nvGrpSpPr>
          <p:cNvPr id="81" name="グループ化 80"/>
          <p:cNvGrpSpPr/>
          <p:nvPr/>
        </p:nvGrpSpPr>
        <p:grpSpPr>
          <a:xfrm>
            <a:off x="3610000" y="6215707"/>
            <a:ext cx="1934853" cy="453653"/>
            <a:chOff x="1043608" y="1200944"/>
            <a:chExt cx="1934853" cy="257369"/>
          </a:xfrm>
        </p:grpSpPr>
        <p:sp>
          <p:nvSpPr>
            <p:cNvPr id="82" name="テキスト ボックス 81"/>
            <p:cNvSpPr txBox="1"/>
            <p:nvPr/>
          </p:nvSpPr>
          <p:spPr>
            <a:xfrm>
              <a:off x="1043608" y="1200944"/>
              <a:ext cx="1934853" cy="257369"/>
            </a:xfrm>
            <a:prstGeom prst="rect">
              <a:avLst/>
            </a:prstGeom>
            <a:noFill/>
          </p:spPr>
          <p:txBody>
            <a:bodyPr wrap="square" lIns="36000" tIns="36000" rIns="36000" bIns="36000" rtlCol="0">
              <a:spAutoFit/>
            </a:bodyPr>
            <a:lstStyle/>
            <a:p>
              <a:pPr algn="ctr"/>
              <a:r>
                <a:rPr lang="en-US" altLang="ja-JP" sz="1200" b="1" dirty="0">
                  <a:ln w="25400">
                    <a:solidFill>
                      <a:srgbClr val="FFFFFF"/>
                    </a:solidFill>
                  </a:ln>
                  <a:solidFill>
                    <a:srgbClr val="FFFFFF"/>
                  </a:solidFill>
                  <a:latin typeface="Arial" pitchFamily="34" charset="0"/>
                  <a:cs typeface="Arial" pitchFamily="34" charset="0"/>
                </a:rPr>
                <a:t>Collaboration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83" name="テキスト ボックス 82"/>
            <p:cNvSpPr txBox="1"/>
            <p:nvPr/>
          </p:nvSpPr>
          <p:spPr>
            <a:xfrm>
              <a:off x="1292607" y="1200944"/>
              <a:ext cx="1436859" cy="250778"/>
            </a:xfrm>
            <a:prstGeom prst="rect">
              <a:avLst/>
            </a:prstGeom>
            <a:noFill/>
          </p:spPr>
          <p:txBody>
            <a:bodyPr wrap="none" lIns="36000" tIns="36000" rIns="36000" bIns="36000" rtlCol="0">
              <a:spAutoFit/>
            </a:bodyPr>
            <a:lstStyle/>
            <a:p>
              <a:pPr algn="ctr"/>
              <a:r>
                <a:rPr lang="en-US" altLang="ja-JP" sz="1200" b="1" dirty="0">
                  <a:latin typeface="Arial" pitchFamily="34" charset="0"/>
                  <a:cs typeface="Arial" pitchFamily="34" charset="0"/>
                </a:rPr>
                <a:t>Collaboration</a:t>
              </a:r>
            </a:p>
            <a:p>
              <a:r>
                <a:rPr lang="ja-JP" altLang="en-US" sz="1200" i="1" dirty="0">
                  <a:latin typeface="Arial" pitchFamily="34" charset="0"/>
                  <a:cs typeface="Arial" pitchFamily="34" charset="0"/>
                </a:rPr>
                <a:t>（</a:t>
              </a:r>
              <a:r>
                <a:rPr lang="en-US" altLang="ja-JP" sz="1200" i="1" dirty="0">
                  <a:latin typeface="Arial" pitchFamily="34" charset="0"/>
                  <a:cs typeface="Arial" pitchFamily="34" charset="0"/>
                </a:rPr>
                <a:t>Details on Page 5</a:t>
              </a:r>
              <a:r>
                <a:rPr lang="ja-JP" altLang="en-US" sz="1200" i="1" dirty="0">
                  <a:latin typeface="Arial" pitchFamily="34" charset="0"/>
                  <a:cs typeface="Arial" pitchFamily="34" charset="0"/>
                </a:rPr>
                <a:t>）</a:t>
              </a:r>
              <a:endParaRPr kumimoji="1" lang="ja-JP" altLang="en-US" sz="1200" b="1" i="1" dirty="0">
                <a:latin typeface="Arial" pitchFamily="34" charset="0"/>
                <a:cs typeface="Arial" pitchFamily="34" charset="0"/>
              </a:endParaRPr>
            </a:p>
          </p:txBody>
        </p:sp>
      </p:grpSp>
      <p:sp>
        <p:nvSpPr>
          <p:cNvPr id="86" name="テキスト ボックス 85"/>
          <p:cNvSpPr txBox="1"/>
          <p:nvPr/>
        </p:nvSpPr>
        <p:spPr>
          <a:xfrm>
            <a:off x="7452320" y="4221088"/>
            <a:ext cx="864096" cy="257369"/>
          </a:xfrm>
          <a:prstGeom prst="rect">
            <a:avLst/>
          </a:prstGeom>
          <a:noFill/>
        </p:spPr>
        <p:txBody>
          <a:bodyPr wrap="square" lIns="36000" tIns="36000" rIns="36000" bIns="36000" rtlCol="0">
            <a:spAutoFit/>
          </a:bodyPr>
          <a:lstStyle/>
          <a:p>
            <a:pPr algn="ctr"/>
            <a:r>
              <a:rPr lang="en-US" altLang="ja-JP" sz="1200" dirty="0">
                <a:latin typeface="Arial" pitchFamily="34" charset="0"/>
                <a:cs typeface="Arial" pitchFamily="34" charset="0"/>
              </a:rPr>
              <a:t>★Audit</a:t>
            </a:r>
            <a:endParaRPr kumimoji="1" lang="ja-JP" altLang="en-US" sz="1200" dirty="0">
              <a:latin typeface="Arial" pitchFamily="34" charset="0"/>
              <a:cs typeface="Arial" pitchFamily="34" charset="0"/>
            </a:endParaRPr>
          </a:p>
        </p:txBody>
      </p:sp>
      <p:grpSp>
        <p:nvGrpSpPr>
          <p:cNvPr id="98" name="グループ化 97"/>
          <p:cNvGrpSpPr/>
          <p:nvPr/>
        </p:nvGrpSpPr>
        <p:grpSpPr>
          <a:xfrm>
            <a:off x="4152404" y="5285655"/>
            <a:ext cx="1296144" cy="257369"/>
            <a:chOff x="4152404" y="5370562"/>
            <a:chExt cx="1296144" cy="257369"/>
          </a:xfrm>
        </p:grpSpPr>
        <p:sp>
          <p:nvSpPr>
            <p:cNvPr id="89" name="テキスト ボックス 88"/>
            <p:cNvSpPr txBox="1"/>
            <p:nvPr/>
          </p:nvSpPr>
          <p:spPr>
            <a:xfrm>
              <a:off x="4152404" y="5370562"/>
              <a:ext cx="1296144" cy="257369"/>
            </a:xfrm>
            <a:prstGeom prst="rect">
              <a:avLst/>
            </a:prstGeom>
            <a:noFill/>
          </p:spPr>
          <p:txBody>
            <a:bodyPr wrap="square" lIns="36000" tIns="36000" rIns="36000" bIns="36000" rtlCol="0">
              <a:spAutoFit/>
            </a:bodyPr>
            <a:lstStyle/>
            <a:p>
              <a:pPr algn="ctr"/>
              <a:r>
                <a:rPr lang="en-US" altLang="ja-JP" sz="1200" dirty="0">
                  <a:ln w="31750">
                    <a:solidFill>
                      <a:srgbClr val="FFFFFF"/>
                    </a:solidFill>
                  </a:ln>
                  <a:solidFill>
                    <a:srgbClr val="FFFFFF"/>
                  </a:solidFill>
                  <a:latin typeface="Arial" pitchFamily="34" charset="0"/>
                  <a:cs typeface="Arial" pitchFamily="34" charset="0"/>
                </a:rPr>
                <a:t>Audit</a:t>
              </a:r>
              <a:endParaRPr kumimoji="1" lang="ja-JP" altLang="en-US" sz="1200" dirty="0">
                <a:ln w="31750">
                  <a:solidFill>
                    <a:srgbClr val="FFFFFF"/>
                  </a:solidFill>
                </a:ln>
                <a:solidFill>
                  <a:srgbClr val="FFFFFF"/>
                </a:solidFill>
                <a:latin typeface="Arial" pitchFamily="34" charset="0"/>
                <a:cs typeface="Arial" pitchFamily="34" charset="0"/>
              </a:endParaRPr>
            </a:p>
          </p:txBody>
        </p:sp>
        <p:sp>
          <p:nvSpPr>
            <p:cNvPr id="90" name="テキスト ボックス 89"/>
            <p:cNvSpPr txBox="1"/>
            <p:nvPr/>
          </p:nvSpPr>
          <p:spPr>
            <a:xfrm>
              <a:off x="4368428" y="5370562"/>
              <a:ext cx="864096" cy="257369"/>
            </a:xfrm>
            <a:prstGeom prst="rect">
              <a:avLst/>
            </a:prstGeom>
            <a:noFill/>
          </p:spPr>
          <p:txBody>
            <a:bodyPr wrap="square" lIns="36000" tIns="36000" rIns="36000" bIns="36000" rtlCol="0">
              <a:spAutoFit/>
            </a:bodyPr>
            <a:lstStyle/>
            <a:p>
              <a:pPr algn="ctr"/>
              <a:r>
                <a:rPr lang="en-US" altLang="ja-JP" sz="1200" dirty="0">
                  <a:latin typeface="Arial" pitchFamily="34" charset="0"/>
                  <a:cs typeface="Arial" pitchFamily="34" charset="0"/>
                </a:rPr>
                <a:t>Audit</a:t>
              </a:r>
              <a:endParaRPr kumimoji="1" lang="ja-JP" altLang="en-US" sz="1200" dirty="0">
                <a:latin typeface="Arial" pitchFamily="34" charset="0"/>
                <a:cs typeface="Arial" pitchFamily="34" charset="0"/>
              </a:endParaRPr>
            </a:p>
          </p:txBody>
        </p:sp>
      </p:grpSp>
      <p:sp>
        <p:nvSpPr>
          <p:cNvPr id="91" name="テキスト ボックス 90"/>
          <p:cNvSpPr txBox="1"/>
          <p:nvPr/>
        </p:nvSpPr>
        <p:spPr>
          <a:xfrm>
            <a:off x="6300192" y="4221088"/>
            <a:ext cx="648072" cy="257369"/>
          </a:xfrm>
          <a:prstGeom prst="rect">
            <a:avLst/>
          </a:prstGeom>
          <a:noFill/>
        </p:spPr>
        <p:txBody>
          <a:bodyPr wrap="square" lIns="36000" tIns="36000" rIns="36000" bIns="36000" rtlCol="0">
            <a:spAutoFit/>
          </a:bodyPr>
          <a:lstStyle/>
          <a:p>
            <a:pPr algn="ctr"/>
            <a:r>
              <a:rPr lang="en-US" altLang="ja-JP" sz="1200" dirty="0">
                <a:latin typeface="Arial" pitchFamily="34" charset="0"/>
                <a:cs typeface="Arial" pitchFamily="34" charset="0"/>
              </a:rPr>
              <a:t>Report</a:t>
            </a:r>
            <a:endParaRPr kumimoji="1" lang="ja-JP" altLang="en-US" sz="1200" dirty="0">
              <a:latin typeface="Arial" pitchFamily="34" charset="0"/>
              <a:cs typeface="Arial" pitchFamily="34" charset="0"/>
            </a:endParaRPr>
          </a:p>
        </p:txBody>
      </p:sp>
      <p:grpSp>
        <p:nvGrpSpPr>
          <p:cNvPr id="95" name="グループ化 94"/>
          <p:cNvGrpSpPr/>
          <p:nvPr/>
        </p:nvGrpSpPr>
        <p:grpSpPr>
          <a:xfrm>
            <a:off x="-108520" y="3858890"/>
            <a:ext cx="1224135" cy="257369"/>
            <a:chOff x="1012169" y="5949280"/>
            <a:chExt cx="1224135" cy="257369"/>
          </a:xfrm>
        </p:grpSpPr>
        <p:sp>
          <p:nvSpPr>
            <p:cNvPr id="93" name="テキスト ボックス 92"/>
            <p:cNvSpPr txBox="1"/>
            <p:nvPr/>
          </p:nvSpPr>
          <p:spPr>
            <a:xfrm>
              <a:off x="1012169" y="5949280"/>
              <a:ext cx="1224135" cy="257369"/>
            </a:xfrm>
            <a:prstGeom prst="rect">
              <a:avLst/>
            </a:prstGeom>
            <a:noFill/>
          </p:spPr>
          <p:txBody>
            <a:bodyPr wrap="square" lIns="36000" tIns="36000" rIns="36000" bIns="36000" rtlCol="0">
              <a:spAutoFit/>
            </a:bodyPr>
            <a:lstStyle/>
            <a:p>
              <a:pPr algn="ctr"/>
              <a:r>
                <a:rPr lang="en-US" altLang="ja-JP" sz="1200" b="1" dirty="0">
                  <a:ln w="25400">
                    <a:solidFill>
                      <a:srgbClr val="FFFFFF"/>
                    </a:solidFill>
                  </a:ln>
                  <a:solidFill>
                    <a:srgbClr val="FFFFFF"/>
                  </a:solidFill>
                  <a:latin typeface="Arial" pitchFamily="34" charset="0"/>
                  <a:cs typeface="Arial" pitchFamily="34" charset="0"/>
                </a:rPr>
                <a:t>Supervision</a:t>
              </a:r>
              <a:endParaRPr kumimoji="1" lang="ja-JP" altLang="en-US" sz="1200" b="1" dirty="0">
                <a:ln w="25400">
                  <a:solidFill>
                    <a:srgbClr val="FFFFFF"/>
                  </a:solidFill>
                </a:ln>
                <a:solidFill>
                  <a:srgbClr val="FFFFFF"/>
                </a:solidFill>
                <a:latin typeface="Arial" pitchFamily="34" charset="0"/>
                <a:cs typeface="Arial" pitchFamily="34" charset="0"/>
              </a:endParaRPr>
            </a:p>
          </p:txBody>
        </p:sp>
        <p:sp>
          <p:nvSpPr>
            <p:cNvPr id="94" name="テキスト ボックス 93"/>
            <p:cNvSpPr txBox="1"/>
            <p:nvPr/>
          </p:nvSpPr>
          <p:spPr>
            <a:xfrm>
              <a:off x="1147059" y="5949280"/>
              <a:ext cx="954355" cy="257369"/>
            </a:xfrm>
            <a:prstGeom prst="rect">
              <a:avLst/>
            </a:prstGeom>
            <a:noFill/>
          </p:spPr>
          <p:txBody>
            <a:bodyPr wrap="none" lIns="36000" tIns="36000" rIns="36000" bIns="36000" rtlCol="0">
              <a:spAutoFit/>
            </a:bodyPr>
            <a:lstStyle/>
            <a:p>
              <a:pPr algn="ctr"/>
              <a:r>
                <a:rPr lang="en-US" altLang="ja-JP" sz="1200" b="1" dirty="0">
                  <a:latin typeface="Arial" pitchFamily="34" charset="0"/>
                  <a:cs typeface="Arial" pitchFamily="34" charset="0"/>
                </a:rPr>
                <a:t>Supervision</a:t>
              </a:r>
              <a:endParaRPr kumimoji="1" lang="ja-JP" altLang="en-US" sz="1200" b="1" dirty="0">
                <a:latin typeface="Arial" pitchFamily="34" charset="0"/>
                <a:cs typeface="Arial" pitchFamily="34" charset="0"/>
              </a:endParaRPr>
            </a:p>
          </p:txBody>
        </p:sp>
      </p:grpSp>
      <p:sp>
        <p:nvSpPr>
          <p:cNvPr id="96" name="テキスト ボックス 95"/>
          <p:cNvSpPr txBox="1"/>
          <p:nvPr/>
        </p:nvSpPr>
        <p:spPr>
          <a:xfrm>
            <a:off x="1655048" y="4457700"/>
            <a:ext cx="936104" cy="749812"/>
          </a:xfrm>
          <a:prstGeom prst="rect">
            <a:avLst/>
          </a:prstGeom>
          <a:noFill/>
        </p:spPr>
        <p:txBody>
          <a:bodyPr wrap="square" lIns="36000" tIns="36000" rIns="36000" bIns="36000" rtlCol="0">
            <a:spAutoFit/>
          </a:bodyPr>
          <a:lstStyle/>
          <a:p>
            <a:r>
              <a:rPr lang="en-US" altLang="ja-JP" sz="1100" dirty="0">
                <a:latin typeface="Arial" pitchFamily="34" charset="0"/>
                <a:cs typeface="Arial" pitchFamily="34" charset="0"/>
              </a:rPr>
              <a:t>Executive Directors and management officers</a:t>
            </a:r>
            <a:endParaRPr kumimoji="1" lang="ja-JP" altLang="en-US" sz="1100" dirty="0">
              <a:latin typeface="Arial" pitchFamily="34" charset="0"/>
              <a:cs typeface="Arial" pitchFamily="34" charset="0"/>
            </a:endParaRPr>
          </a:p>
        </p:txBody>
      </p:sp>
      <p:sp>
        <p:nvSpPr>
          <p:cNvPr id="97" name="テキスト ボックス 96"/>
          <p:cNvSpPr txBox="1"/>
          <p:nvPr/>
        </p:nvSpPr>
        <p:spPr>
          <a:xfrm>
            <a:off x="6084168" y="5805264"/>
            <a:ext cx="2952328" cy="719034"/>
          </a:xfrm>
          <a:prstGeom prst="rect">
            <a:avLst/>
          </a:prstGeom>
          <a:noFill/>
        </p:spPr>
        <p:txBody>
          <a:bodyPr wrap="square" lIns="36000" tIns="36000" rIns="36000" bIns="36000" rtlCol="0">
            <a:spAutoFit/>
          </a:bodyPr>
          <a:lstStyle/>
          <a:p>
            <a:pPr marL="144000" indent="-180000"/>
            <a:r>
              <a:rPr lang="en-US" altLang="ja-JP" sz="1050" dirty="0">
                <a:latin typeface="Arial" pitchFamily="34" charset="0"/>
                <a:cs typeface="Arial" pitchFamily="34" charset="0"/>
              </a:rPr>
              <a:t>★Review of reasonableness, fairness and independence from the management on the audit conducted by the External Auditors (Accounting Auditors).</a:t>
            </a:r>
            <a:endParaRPr kumimoji="1" lang="ja-JP" altLang="en-US" sz="1050" dirty="0">
              <a:latin typeface="Arial" pitchFamily="34" charset="0"/>
              <a:cs typeface="Arial" pitchFamily="34" charset="0"/>
            </a:endParaRPr>
          </a:p>
        </p:txBody>
      </p:sp>
      <p:cxnSp>
        <p:nvCxnSpPr>
          <p:cNvPr id="101" name="直線コネクタ 100"/>
          <p:cNvCxnSpPr>
            <a:stCxn id="31" idx="2"/>
          </p:cNvCxnSpPr>
          <p:nvPr/>
        </p:nvCxnSpPr>
        <p:spPr>
          <a:xfrm>
            <a:off x="4427984" y="1196752"/>
            <a:ext cx="0" cy="292753"/>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2123728" y="1484784"/>
            <a:ext cx="6696744"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5" name="直線矢印コネクタ 104"/>
          <p:cNvCxnSpPr>
            <a:endCxn id="27" idx="0"/>
          </p:cNvCxnSpPr>
          <p:nvPr/>
        </p:nvCxnSpPr>
        <p:spPr>
          <a:xfrm>
            <a:off x="2123728" y="1484784"/>
            <a:ext cx="0" cy="532988"/>
          </a:xfrm>
          <a:prstGeom prst="straightConnector1">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p:nvPr/>
        </p:nvCxnSpPr>
        <p:spPr>
          <a:xfrm>
            <a:off x="8820472" y="1484784"/>
            <a:ext cx="0" cy="3528392"/>
          </a:xfrm>
          <a:prstGeom prst="straightConnector1">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a:off x="6768244" y="1484784"/>
            <a:ext cx="0" cy="576064"/>
          </a:xfrm>
          <a:prstGeom prst="straightConnector1">
            <a:avLst/>
          </a:prstGeom>
          <a:ln w="19050">
            <a:solidFill>
              <a:srgbClr val="000000"/>
            </a:solidFill>
            <a:headEnd type="none"/>
            <a:tailEnd type="triangle" w="lg" len="lg"/>
          </a:ln>
        </p:spPr>
        <p:style>
          <a:lnRef idx="1">
            <a:schemeClr val="accent1"/>
          </a:lnRef>
          <a:fillRef idx="0">
            <a:schemeClr val="accent1"/>
          </a:fillRef>
          <a:effectRef idx="0">
            <a:schemeClr val="accent1"/>
          </a:effectRef>
          <a:fontRef idx="minor">
            <a:schemeClr val="tx1"/>
          </a:fontRef>
        </p:style>
      </p:cxnSp>
      <p:pic>
        <p:nvPicPr>
          <p:cNvPr id="111" name="図 110" descr="人白.emf"/>
          <p:cNvPicPr>
            <a:picLocks noChangeAspect="1"/>
          </p:cNvPicPr>
          <p:nvPr/>
        </p:nvPicPr>
        <p:blipFill>
          <a:blip r:embed="rId5" cstate="print"/>
          <a:stretch>
            <a:fillRect/>
          </a:stretch>
        </p:blipFill>
        <p:spPr>
          <a:xfrm>
            <a:off x="1140202" y="4927888"/>
            <a:ext cx="334125" cy="567000"/>
          </a:xfrm>
          <a:prstGeom prst="rect">
            <a:avLst/>
          </a:prstGeom>
        </p:spPr>
      </p:pic>
      <p:pic>
        <p:nvPicPr>
          <p:cNvPr id="114" name="図 113" descr="人白.emf"/>
          <p:cNvPicPr>
            <a:picLocks noChangeAspect="1"/>
          </p:cNvPicPr>
          <p:nvPr/>
        </p:nvPicPr>
        <p:blipFill>
          <a:blip r:embed="rId5" cstate="print"/>
          <a:stretch>
            <a:fillRect/>
          </a:stretch>
        </p:blipFill>
        <p:spPr>
          <a:xfrm>
            <a:off x="1907704" y="3789040"/>
            <a:ext cx="334125" cy="567000"/>
          </a:xfrm>
          <a:prstGeom prst="rect">
            <a:avLst/>
          </a:prstGeom>
        </p:spPr>
      </p:pic>
      <p:pic>
        <p:nvPicPr>
          <p:cNvPr id="115" name="図 114" descr="人白.emf"/>
          <p:cNvPicPr>
            <a:picLocks noChangeAspect="1"/>
          </p:cNvPicPr>
          <p:nvPr/>
        </p:nvPicPr>
        <p:blipFill>
          <a:blip r:embed="rId5" cstate="print"/>
          <a:stretch>
            <a:fillRect/>
          </a:stretch>
        </p:blipFill>
        <p:spPr>
          <a:xfrm>
            <a:off x="2705080" y="4927888"/>
            <a:ext cx="334125" cy="567000"/>
          </a:xfrm>
          <a:prstGeom prst="rect">
            <a:avLst/>
          </a:prstGeom>
        </p:spPr>
      </p:pic>
      <p:sp>
        <p:nvSpPr>
          <p:cNvPr id="116" name="テキスト ボックス 115"/>
          <p:cNvSpPr txBox="1"/>
          <p:nvPr/>
        </p:nvSpPr>
        <p:spPr>
          <a:xfrm>
            <a:off x="4491360" y="1225550"/>
            <a:ext cx="830923" cy="234286"/>
          </a:xfrm>
          <a:prstGeom prst="rect">
            <a:avLst/>
          </a:prstGeom>
          <a:noFill/>
        </p:spPr>
        <p:txBody>
          <a:bodyPr wrap="none" lIns="36000" tIns="36000" rIns="36000" bIns="36000" rtlCol="0">
            <a:spAutoFit/>
          </a:bodyPr>
          <a:lstStyle/>
          <a:p>
            <a:pPr algn="ctr"/>
            <a:r>
              <a:rPr lang="en-US" altLang="ja-JP" sz="1050" dirty="0">
                <a:latin typeface="Arial" pitchFamily="34" charset="0"/>
                <a:cs typeface="Arial" pitchFamily="34" charset="0"/>
              </a:rPr>
              <a:t>Appointment</a:t>
            </a:r>
            <a:endParaRPr kumimoji="1" lang="ja-JP" altLang="en-US" sz="1050" dirty="0">
              <a:latin typeface="Arial" pitchFamily="34" charset="0"/>
              <a:cs typeface="Arial" pitchFamily="34" charset="0"/>
            </a:endParaRPr>
          </a:p>
        </p:txBody>
      </p:sp>
      <p:cxnSp>
        <p:nvCxnSpPr>
          <p:cNvPr id="119" name="直線矢印コネクタ 118"/>
          <p:cNvCxnSpPr>
            <a:stCxn id="28" idx="3"/>
            <a:endCxn id="30" idx="0"/>
          </p:cNvCxnSpPr>
          <p:nvPr/>
        </p:nvCxnSpPr>
        <p:spPr>
          <a:xfrm>
            <a:off x="2087724" y="5589240"/>
            <a:ext cx="0" cy="480803"/>
          </a:xfrm>
          <a:prstGeom prst="straightConnector1">
            <a:avLst/>
          </a:prstGeom>
          <a:ln w="19050">
            <a:solidFill>
              <a:srgbClr val="0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87" name="グループ化 86"/>
          <p:cNvGrpSpPr/>
          <p:nvPr/>
        </p:nvGrpSpPr>
        <p:grpSpPr>
          <a:xfrm>
            <a:off x="7302282" y="990885"/>
            <a:ext cx="1427880" cy="360000"/>
            <a:chOff x="7308304" y="980728"/>
            <a:chExt cx="1427880" cy="360000"/>
          </a:xfrm>
        </p:grpSpPr>
        <p:sp>
          <p:nvSpPr>
            <p:cNvPr id="121" name="テキスト ボックス 120"/>
            <p:cNvSpPr txBox="1"/>
            <p:nvPr/>
          </p:nvSpPr>
          <p:spPr>
            <a:xfrm>
              <a:off x="7539776" y="1064302"/>
              <a:ext cx="1196408" cy="241980"/>
            </a:xfrm>
            <a:prstGeom prst="rect">
              <a:avLst/>
            </a:prstGeom>
            <a:noFill/>
          </p:spPr>
          <p:txBody>
            <a:bodyPr wrap="none" lIns="36000" tIns="36000" rIns="36000" bIns="36000" rtlCol="0">
              <a:spAutoFit/>
            </a:bodyPr>
            <a:lstStyle/>
            <a:p>
              <a:pPr algn="ctr"/>
              <a:r>
                <a:rPr lang="en-US" altLang="ja-JP" sz="1100" dirty="0">
                  <a:latin typeface="Arial" pitchFamily="34" charset="0"/>
                  <a:cs typeface="Arial" pitchFamily="34" charset="0"/>
                </a:rPr>
                <a:t>=External/Outside</a:t>
              </a:r>
              <a:endParaRPr kumimoji="1" lang="ja-JP" altLang="en-US" sz="1100" dirty="0">
                <a:latin typeface="Arial" pitchFamily="34" charset="0"/>
                <a:cs typeface="Arial" pitchFamily="34" charset="0"/>
              </a:endParaRPr>
            </a:p>
          </p:txBody>
        </p:sp>
        <p:pic>
          <p:nvPicPr>
            <p:cNvPr id="85" name="図 84" descr="人灰.emf"/>
            <p:cNvPicPr>
              <a:picLocks noChangeAspect="1"/>
            </p:cNvPicPr>
            <p:nvPr/>
          </p:nvPicPr>
          <p:blipFill>
            <a:blip r:embed="rId4" cstate="print"/>
            <a:stretch>
              <a:fillRect/>
            </a:stretch>
          </p:blipFill>
          <p:spPr>
            <a:xfrm>
              <a:off x="7308304" y="980728"/>
              <a:ext cx="217242" cy="360000"/>
            </a:xfrm>
            <a:prstGeom prst="rect">
              <a:avLst/>
            </a:prstGeom>
          </p:spPr>
        </p:pic>
      </p:grpSp>
      <p:sp>
        <p:nvSpPr>
          <p:cNvPr id="84" name="正方形/長方形 83"/>
          <p:cNvSpPr/>
          <p:nvPr/>
        </p:nvSpPr>
        <p:spPr>
          <a:xfrm>
            <a:off x="7191232" y="936885"/>
            <a:ext cx="1620000" cy="468000"/>
          </a:xfrm>
          <a:prstGeom prst="rect">
            <a:avLst/>
          </a:prstGeom>
          <a:noFill/>
          <a:ln w="12700">
            <a:solidFill>
              <a:srgbClr val="0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51720" y="116632"/>
            <a:ext cx="504056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2-2 Three Types of Audits</a:t>
            </a:r>
            <a:endParaRPr kumimoji="1" lang="ja-JP" altLang="en-US" sz="1700" i="1" dirty="0">
              <a:latin typeface="Arial" pitchFamily="34" charset="0"/>
              <a:cs typeface="Arial" pitchFamily="34" charset="0"/>
            </a:endParaRPr>
          </a:p>
        </p:txBody>
      </p:sp>
      <p:sp>
        <p:nvSpPr>
          <p:cNvPr id="3" name="正方形/長方形 2"/>
          <p:cNvSpPr/>
          <p:nvPr/>
        </p:nvSpPr>
        <p:spPr>
          <a:xfrm>
            <a:off x="2867735" y="1124744"/>
            <a:ext cx="3240000" cy="1620000"/>
          </a:xfrm>
          <a:prstGeom prst="rect">
            <a:avLst/>
          </a:prstGeom>
          <a:solidFill>
            <a:srgbClr val="E1EFAC"/>
          </a:solidFill>
          <a:ln w="19050">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11735" y="1250744"/>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19463" y="4581128"/>
            <a:ext cx="3240000" cy="1620000"/>
          </a:xfrm>
          <a:prstGeom prst="rect">
            <a:avLst/>
          </a:prstGeom>
          <a:solidFill>
            <a:srgbClr val="FCBC68"/>
          </a:solidFill>
          <a:ln w="19050">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563463" y="4707128"/>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60023" y="4581128"/>
            <a:ext cx="3240000" cy="1620000"/>
          </a:xfrm>
          <a:prstGeom prst="rect">
            <a:avLst/>
          </a:prstGeom>
          <a:solidFill>
            <a:srgbClr val="5BA08F"/>
          </a:solidFill>
          <a:ln w="19050">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1311" y="4762500"/>
            <a:ext cx="2736304" cy="288147"/>
          </a:xfrm>
          <a:prstGeom prst="rect">
            <a:avLst/>
          </a:prstGeom>
          <a:noFill/>
        </p:spPr>
        <p:txBody>
          <a:bodyPr wrap="square" lIns="36000" tIns="36000" rIns="36000" bIns="36000" rtlCol="0">
            <a:spAutoFit/>
          </a:bodyPr>
          <a:lstStyle/>
          <a:p>
            <a:pPr algn="ctr"/>
            <a:r>
              <a:rPr lang="en-US" altLang="ja-JP" sz="1400" b="1" dirty="0">
                <a:latin typeface="Georgia" pitchFamily="18" charset="0"/>
                <a:cs typeface="Arial" pitchFamily="34" charset="0"/>
              </a:rPr>
              <a:t>Internal Auditors</a:t>
            </a:r>
            <a:endParaRPr kumimoji="1" lang="ja-JP" altLang="en-US" sz="1400" b="1" dirty="0">
              <a:latin typeface="Georgia" pitchFamily="18" charset="0"/>
              <a:cs typeface="Arial" pitchFamily="34" charset="0"/>
            </a:endParaRPr>
          </a:p>
        </p:txBody>
      </p:sp>
      <p:sp>
        <p:nvSpPr>
          <p:cNvPr id="12" name="テキスト ボックス 11"/>
          <p:cNvSpPr txBox="1"/>
          <p:nvPr/>
        </p:nvSpPr>
        <p:spPr>
          <a:xfrm>
            <a:off x="663001" y="5006380"/>
            <a:ext cx="2752925" cy="241980"/>
          </a:xfrm>
          <a:prstGeom prst="rect">
            <a:avLst/>
          </a:prstGeom>
          <a:noFill/>
        </p:spPr>
        <p:txBody>
          <a:bodyPr wrap="none" lIns="36000" tIns="36000" rIns="36000" bIns="36000" rtlCol="0">
            <a:spAutoFit/>
          </a:bodyPr>
          <a:lstStyle/>
          <a:p>
            <a:pPr algn="ctr"/>
            <a:r>
              <a:rPr lang="en-US" altLang="ja-JP" sz="1100" dirty="0">
                <a:latin typeface="ＭＳ 明朝" pitchFamily="17" charset="-128"/>
                <a:ea typeface="ＭＳ 明朝" pitchFamily="17" charset="-128"/>
                <a:cs typeface="Arial" pitchFamily="34" charset="0"/>
              </a:rPr>
              <a:t>※</a:t>
            </a:r>
            <a:r>
              <a:rPr lang="ja-JP" altLang="en-US" sz="1100" dirty="0">
                <a:latin typeface="ＭＳ 明朝" pitchFamily="17" charset="-128"/>
                <a:ea typeface="ＭＳ 明朝" pitchFamily="17" charset="-128"/>
                <a:cs typeface="Arial" pitchFamily="34" charset="0"/>
              </a:rPr>
              <a:t>具体的な組織名を入れて下さい（任意）</a:t>
            </a:r>
            <a:endParaRPr kumimoji="1" lang="ja-JP" altLang="en-US" sz="1100" dirty="0">
              <a:latin typeface="ＭＳ 明朝" pitchFamily="17" charset="-128"/>
              <a:ea typeface="ＭＳ 明朝" pitchFamily="17" charset="-128"/>
              <a:cs typeface="Arial" pitchFamily="34" charset="0"/>
            </a:endParaRPr>
          </a:p>
        </p:txBody>
      </p:sp>
      <p:sp>
        <p:nvSpPr>
          <p:cNvPr id="13" name="テキスト ボックス 12"/>
          <p:cNvSpPr txBox="1"/>
          <p:nvPr/>
        </p:nvSpPr>
        <p:spPr>
          <a:xfrm>
            <a:off x="637519" y="5250180"/>
            <a:ext cx="2844037" cy="749812"/>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a:latin typeface="Arial" pitchFamily="34" charset="0"/>
                <a:cs typeface="Arial" pitchFamily="34" charset="0"/>
              </a:rPr>
              <a:t>Non-statutory body</a:t>
            </a:r>
          </a:p>
          <a:p>
            <a:pPr marL="285750" indent="-285750">
              <a:buFont typeface="+mj-lt"/>
              <a:buAutoNum type="romanLcPeriod"/>
            </a:pPr>
            <a:r>
              <a:rPr lang="en-US" altLang="ja-JP" sz="1100" dirty="0">
                <a:latin typeface="Arial" pitchFamily="34" charset="0"/>
                <a:cs typeface="Arial" pitchFamily="34" charset="0"/>
              </a:rPr>
              <a:t>Under the direct control of the management</a:t>
            </a:r>
          </a:p>
          <a:p>
            <a:pPr marL="285750" indent="-285750">
              <a:buFont typeface="+mj-lt"/>
              <a:buAutoNum type="romanLcPeriod"/>
            </a:pPr>
            <a:r>
              <a:rPr lang="en-US" altLang="ja-JP" sz="1100" dirty="0">
                <a:latin typeface="Arial" pitchFamily="34" charset="0"/>
                <a:cs typeface="Arial" pitchFamily="34" charset="0"/>
              </a:rPr>
              <a:t>One of the company's departments</a:t>
            </a:r>
            <a:endParaRPr kumimoji="1" lang="ja-JP" altLang="en-US" sz="1100" dirty="0">
              <a:latin typeface="Arial" pitchFamily="34" charset="0"/>
              <a:cs typeface="Arial" pitchFamily="34" charset="0"/>
            </a:endParaRPr>
          </a:p>
        </p:txBody>
      </p:sp>
      <p:sp>
        <p:nvSpPr>
          <p:cNvPr id="17" name="テキスト ボックス 16"/>
          <p:cNvSpPr txBox="1"/>
          <p:nvPr/>
        </p:nvSpPr>
        <p:spPr>
          <a:xfrm>
            <a:off x="2939743" y="1447800"/>
            <a:ext cx="3096344" cy="288147"/>
          </a:xfrm>
          <a:prstGeom prst="rect">
            <a:avLst/>
          </a:prstGeom>
          <a:noFill/>
        </p:spPr>
        <p:txBody>
          <a:bodyPr wrap="square" lIns="36000" tIns="36000" rIns="36000" bIns="36000" rtlCol="0">
            <a:spAutoFit/>
          </a:bodyPr>
          <a:lstStyle/>
          <a:p>
            <a:pPr algn="ctr"/>
            <a:r>
              <a:rPr lang="en-US" altLang="ja-JP" sz="1400" b="1" dirty="0">
                <a:latin typeface="Georgia" pitchFamily="18" charset="0"/>
                <a:cs typeface="Arial" pitchFamily="34" charset="0"/>
              </a:rPr>
              <a:t>Audit &amp; Supervisory Board</a:t>
            </a:r>
            <a:endParaRPr kumimoji="1" lang="ja-JP" altLang="en-US" sz="1400" b="1" dirty="0">
              <a:latin typeface="Georgia" pitchFamily="18" charset="0"/>
              <a:cs typeface="Arial" pitchFamily="34" charset="0"/>
            </a:endParaRPr>
          </a:p>
        </p:txBody>
      </p:sp>
      <p:sp>
        <p:nvSpPr>
          <p:cNvPr id="18" name="テキスト ボックス 17"/>
          <p:cNvSpPr txBox="1"/>
          <p:nvPr/>
        </p:nvSpPr>
        <p:spPr>
          <a:xfrm>
            <a:off x="3131840" y="1844824"/>
            <a:ext cx="2808312" cy="580534"/>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a:latin typeface="Arial" pitchFamily="34" charset="0"/>
                <a:cs typeface="Arial" pitchFamily="34" charset="0"/>
              </a:rPr>
              <a:t>Statutory body</a:t>
            </a:r>
          </a:p>
          <a:p>
            <a:pPr marL="285750" indent="-285750">
              <a:buFont typeface="+mj-lt"/>
              <a:buAutoNum type="romanLcPeriod"/>
            </a:pPr>
            <a:r>
              <a:rPr lang="en-US" altLang="ja-JP" sz="1100" dirty="0">
                <a:latin typeface="Arial" pitchFamily="34" charset="0"/>
                <a:cs typeface="Arial" pitchFamily="34" charset="0"/>
              </a:rPr>
              <a:t>Independence from directors</a:t>
            </a:r>
          </a:p>
          <a:p>
            <a:pPr marL="285750" indent="-285750">
              <a:buFont typeface="+mj-lt"/>
              <a:buAutoNum type="romanLcPeriod"/>
            </a:pPr>
            <a:r>
              <a:rPr lang="en-US" altLang="ja-JP" sz="1100" dirty="0">
                <a:latin typeface="Arial" pitchFamily="34" charset="0"/>
                <a:cs typeface="Arial" pitchFamily="34" charset="0"/>
              </a:rPr>
              <a:t>Appointed by shareholders</a:t>
            </a:r>
            <a:endParaRPr kumimoji="1" lang="ja-JP" altLang="en-US" sz="1100" dirty="0">
              <a:latin typeface="Arial" pitchFamily="34" charset="0"/>
              <a:cs typeface="Arial" pitchFamily="34" charset="0"/>
            </a:endParaRPr>
          </a:p>
        </p:txBody>
      </p:sp>
      <p:grpSp>
        <p:nvGrpSpPr>
          <p:cNvPr id="29" name="グループ化 28"/>
          <p:cNvGrpSpPr/>
          <p:nvPr/>
        </p:nvGrpSpPr>
        <p:grpSpPr>
          <a:xfrm>
            <a:off x="275447" y="3429000"/>
            <a:ext cx="1980000" cy="1260000"/>
            <a:chOff x="0" y="3356992"/>
            <a:chExt cx="1980000" cy="1260000"/>
          </a:xfrm>
        </p:grpSpPr>
        <p:sp>
          <p:nvSpPr>
            <p:cNvPr id="8" name="円/楕円 7"/>
            <p:cNvSpPr/>
            <p:nvPr/>
          </p:nvSpPr>
          <p:spPr>
            <a:xfrm>
              <a:off x="0" y="3356992"/>
              <a:ext cx="1980000" cy="1260000"/>
            </a:xfrm>
            <a:prstGeom prst="ellipse">
              <a:avLst/>
            </a:prstGeom>
            <a:solidFill>
              <a:srgbClr val="F9E7CD"/>
            </a:solidFill>
            <a:ln>
              <a:solidFill>
                <a:srgbClr val="9161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98106" y="3696725"/>
              <a:ext cx="1583788" cy="580534"/>
            </a:xfrm>
            <a:prstGeom prst="rect">
              <a:avLst/>
            </a:prstGeom>
            <a:noFill/>
          </p:spPr>
          <p:txBody>
            <a:bodyPr wrap="square" lIns="36000" tIns="36000" rIns="36000" bIns="36000" rtlCol="0">
              <a:spAutoFit/>
            </a:bodyPr>
            <a:lstStyle/>
            <a:p>
              <a:r>
                <a:rPr lang="en-US" altLang="ja-JP" sz="1100" i="1" dirty="0">
                  <a:latin typeface="Georgia" pitchFamily="18" charset="0"/>
                  <a:cs typeface="Arial" pitchFamily="34" charset="0"/>
                </a:rPr>
                <a:t>Audit the operations of management under the director's order.</a:t>
              </a:r>
              <a:endParaRPr kumimoji="1" lang="ja-JP" altLang="en-US" sz="1100" i="1" dirty="0">
                <a:latin typeface="Georgia" pitchFamily="18" charset="0"/>
                <a:cs typeface="Arial" pitchFamily="34" charset="0"/>
              </a:endParaRPr>
            </a:p>
          </p:txBody>
        </p:sp>
      </p:grpSp>
      <p:grpSp>
        <p:nvGrpSpPr>
          <p:cNvPr id="31" name="グループ化 30"/>
          <p:cNvGrpSpPr/>
          <p:nvPr/>
        </p:nvGrpSpPr>
        <p:grpSpPr>
          <a:xfrm>
            <a:off x="995472" y="764704"/>
            <a:ext cx="1980000" cy="1260000"/>
            <a:chOff x="827529" y="908720"/>
            <a:chExt cx="1980000" cy="1260000"/>
          </a:xfrm>
        </p:grpSpPr>
        <p:sp>
          <p:nvSpPr>
            <p:cNvPr id="6" name="円/楕円 5"/>
            <p:cNvSpPr/>
            <p:nvPr/>
          </p:nvSpPr>
          <p:spPr>
            <a:xfrm>
              <a:off x="827529" y="908720"/>
              <a:ext cx="1980000" cy="1260000"/>
            </a:xfrm>
            <a:prstGeom prst="ellipse">
              <a:avLst/>
            </a:prstGeom>
            <a:solidFill>
              <a:srgbClr val="E9F4D3"/>
            </a:solidFill>
            <a:ln>
              <a:solidFill>
                <a:srgbClr val="7789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971435" y="1167020"/>
              <a:ext cx="1692188" cy="749812"/>
            </a:xfrm>
            <a:prstGeom prst="rect">
              <a:avLst/>
            </a:prstGeom>
            <a:noFill/>
          </p:spPr>
          <p:txBody>
            <a:bodyPr wrap="square" lIns="36000" tIns="36000" rIns="36000" bIns="36000" rtlCol="0">
              <a:spAutoFit/>
            </a:bodyPr>
            <a:lstStyle/>
            <a:p>
              <a:r>
                <a:rPr lang="en-US" altLang="ja-JP" sz="1100" i="1" dirty="0">
                  <a:latin typeface="Georgia" pitchFamily="18" charset="0"/>
                  <a:cs typeface="Arial" pitchFamily="34" charset="0"/>
                </a:rPr>
                <a:t>Audit and supervise the activities of directors management under the Companies Act of Japan.</a:t>
              </a:r>
              <a:endParaRPr kumimoji="1" lang="ja-JP" altLang="en-US" sz="1100" i="1" dirty="0">
                <a:latin typeface="Georgia" pitchFamily="18" charset="0"/>
                <a:cs typeface="Arial" pitchFamily="34" charset="0"/>
              </a:endParaRPr>
            </a:p>
          </p:txBody>
        </p:sp>
      </p:grpSp>
      <p:sp>
        <p:nvSpPr>
          <p:cNvPr id="39" name="正方形/長方形 38"/>
          <p:cNvSpPr/>
          <p:nvPr/>
        </p:nvSpPr>
        <p:spPr>
          <a:xfrm>
            <a:off x="5604023" y="4707128"/>
            <a:ext cx="2952000" cy="136800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6840472" y="3459509"/>
            <a:ext cx="1980000" cy="1260000"/>
            <a:chOff x="6672529" y="3603525"/>
            <a:chExt cx="1980000" cy="1260000"/>
          </a:xfrm>
        </p:grpSpPr>
        <p:sp>
          <p:nvSpPr>
            <p:cNvPr id="9" name="円/楕円 8"/>
            <p:cNvSpPr/>
            <p:nvPr/>
          </p:nvSpPr>
          <p:spPr>
            <a:xfrm>
              <a:off x="6672529" y="3603525"/>
              <a:ext cx="1980000" cy="1260000"/>
            </a:xfrm>
            <a:prstGeom prst="ellipse">
              <a:avLst/>
            </a:prstGeom>
            <a:solidFill>
              <a:srgbClr val="CEF4E9"/>
            </a:solidFill>
            <a:ln>
              <a:solidFill>
                <a:srgbClr val="246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798753" y="3920175"/>
              <a:ext cx="1800200" cy="626701"/>
            </a:xfrm>
            <a:prstGeom prst="rect">
              <a:avLst/>
            </a:prstGeom>
            <a:noFill/>
          </p:spPr>
          <p:txBody>
            <a:bodyPr wrap="square" lIns="36000" tIns="36000" rIns="36000" bIns="36000" rtlCol="0">
              <a:spAutoFit/>
            </a:bodyPr>
            <a:lstStyle/>
            <a:p>
              <a:r>
                <a:rPr lang="en-US" altLang="ja-JP" sz="1200" i="1" dirty="0">
                  <a:latin typeface="Georgia" pitchFamily="18" charset="0"/>
                  <a:cs typeface="Arial" pitchFamily="34" charset="0"/>
                </a:rPr>
                <a:t>Audit the financial statements under the Companies Act of Japan.</a:t>
              </a:r>
              <a:endParaRPr kumimoji="1" lang="ja-JP" altLang="en-US" sz="1200" i="1" dirty="0">
                <a:latin typeface="Georgia" pitchFamily="18" charset="0"/>
                <a:cs typeface="Arial" pitchFamily="34" charset="0"/>
              </a:endParaRPr>
            </a:p>
          </p:txBody>
        </p:sp>
      </p:grpSp>
      <p:sp>
        <p:nvSpPr>
          <p:cNvPr id="22" name="テキスト ボックス 21"/>
          <p:cNvSpPr txBox="1"/>
          <p:nvPr/>
        </p:nvSpPr>
        <p:spPr>
          <a:xfrm>
            <a:off x="3141085" y="3284984"/>
            <a:ext cx="2621479" cy="503590"/>
          </a:xfrm>
          <a:prstGeom prst="rect">
            <a:avLst/>
          </a:prstGeom>
          <a:noFill/>
        </p:spPr>
        <p:txBody>
          <a:bodyPr wrap="none" lIns="36000" tIns="36000" rIns="36000" bIns="36000" rtlCol="0">
            <a:spAutoFit/>
          </a:bodyPr>
          <a:lstStyle/>
          <a:p>
            <a:pPr algn="ctr"/>
            <a:r>
              <a:rPr lang="en-US" altLang="ja-JP" sz="2800" b="1" dirty="0">
                <a:latin typeface="Georgia" pitchFamily="18" charset="0"/>
                <a:cs typeface="Arial" pitchFamily="34" charset="0"/>
              </a:rPr>
              <a:t>Collaboration</a:t>
            </a:r>
            <a:endParaRPr lang="ja-JP" altLang="en-US" sz="2800" b="1" dirty="0">
              <a:latin typeface="Georgia" pitchFamily="18" charset="0"/>
              <a:cs typeface="Arial" pitchFamily="34" charset="0"/>
            </a:endParaRPr>
          </a:p>
        </p:txBody>
      </p:sp>
      <p:sp>
        <p:nvSpPr>
          <p:cNvPr id="23" name="テキスト ボックス 22"/>
          <p:cNvSpPr txBox="1"/>
          <p:nvPr/>
        </p:nvSpPr>
        <p:spPr>
          <a:xfrm>
            <a:off x="3215625" y="3933056"/>
            <a:ext cx="2472399" cy="257369"/>
          </a:xfrm>
          <a:prstGeom prst="rect">
            <a:avLst/>
          </a:prstGeom>
          <a:noFill/>
        </p:spPr>
        <p:txBody>
          <a:bodyPr wrap="none" lIns="36000" tIns="36000" rIns="36000" bIns="36000" rtlCol="0">
            <a:spAutoFit/>
          </a:bodyPr>
          <a:lstStyle/>
          <a:p>
            <a:pPr algn="ctr"/>
            <a:r>
              <a:rPr lang="en-US" altLang="ja-JP" sz="1200" i="1" dirty="0">
                <a:latin typeface="Georgia" pitchFamily="18" charset="0"/>
                <a:cs typeface="Arial" pitchFamily="34" charset="0"/>
              </a:rPr>
              <a:t>(Meeting/Planning/Hearing etc...)</a:t>
            </a:r>
            <a:endParaRPr kumimoji="1" lang="ja-JP" altLang="en-US" sz="1200" i="1" dirty="0">
              <a:latin typeface="Georgia" pitchFamily="18" charset="0"/>
              <a:cs typeface="Arial" pitchFamily="34" charset="0"/>
            </a:endParaRPr>
          </a:p>
        </p:txBody>
      </p:sp>
      <p:sp>
        <p:nvSpPr>
          <p:cNvPr id="26" name="左右矢印 25"/>
          <p:cNvSpPr/>
          <p:nvPr/>
        </p:nvSpPr>
        <p:spPr>
          <a:xfrm>
            <a:off x="3659823" y="4961744"/>
            <a:ext cx="1800200"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左右矢印 26"/>
          <p:cNvSpPr/>
          <p:nvPr/>
        </p:nvSpPr>
        <p:spPr>
          <a:xfrm rot="17712254">
            <a:off x="1798143" y="3420349"/>
            <a:ext cx="2003671"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868144" y="4725144"/>
            <a:ext cx="2376264" cy="503590"/>
          </a:xfrm>
          <a:prstGeom prst="rect">
            <a:avLst/>
          </a:prstGeom>
          <a:noFill/>
        </p:spPr>
        <p:txBody>
          <a:bodyPr wrap="square" lIns="36000" tIns="36000" rIns="36000" bIns="36000" rtlCol="0">
            <a:spAutoFit/>
          </a:bodyPr>
          <a:lstStyle/>
          <a:p>
            <a:pPr algn="ctr"/>
            <a:r>
              <a:rPr lang="en-US" altLang="ja-JP" sz="1400" b="1" dirty="0">
                <a:latin typeface="Georgia" pitchFamily="18" charset="0"/>
                <a:cs typeface="Arial" pitchFamily="34" charset="0"/>
              </a:rPr>
              <a:t>External Auditors</a:t>
            </a:r>
          </a:p>
          <a:p>
            <a:pPr algn="ctr"/>
            <a:r>
              <a:rPr lang="en-US" altLang="ja-JP" sz="1400" b="1" dirty="0">
                <a:latin typeface="Georgia" pitchFamily="18" charset="0"/>
                <a:cs typeface="Arial" pitchFamily="34" charset="0"/>
              </a:rPr>
              <a:t>(Accounting Auditors)</a:t>
            </a:r>
            <a:endParaRPr kumimoji="1" lang="ja-JP" altLang="en-US" sz="1400" b="1" dirty="0">
              <a:latin typeface="Georgia" pitchFamily="18" charset="0"/>
              <a:cs typeface="Arial" pitchFamily="34" charset="0"/>
            </a:endParaRPr>
          </a:p>
        </p:txBody>
      </p:sp>
      <p:sp>
        <p:nvSpPr>
          <p:cNvPr id="35" name="テキスト ボックス 34"/>
          <p:cNvSpPr txBox="1"/>
          <p:nvPr/>
        </p:nvSpPr>
        <p:spPr>
          <a:xfrm>
            <a:off x="5597170" y="5169102"/>
            <a:ext cx="3024336" cy="241980"/>
          </a:xfrm>
          <a:prstGeom prst="rect">
            <a:avLst/>
          </a:prstGeom>
          <a:noFill/>
        </p:spPr>
        <p:txBody>
          <a:bodyPr wrap="square" lIns="36000" tIns="36000" rIns="36000" bIns="36000" rtlCol="0">
            <a:spAutoFit/>
          </a:bodyPr>
          <a:lstStyle/>
          <a:p>
            <a:pPr algn="ctr"/>
            <a:r>
              <a:rPr lang="en-US" altLang="ja-JP" sz="1100" dirty="0">
                <a:latin typeface="ＭＳ 明朝" pitchFamily="17" charset="-128"/>
                <a:ea typeface="ＭＳ 明朝" pitchFamily="17" charset="-128"/>
                <a:cs typeface="Arial" pitchFamily="34" charset="0"/>
              </a:rPr>
              <a:t>※</a:t>
            </a:r>
            <a:r>
              <a:rPr lang="ja-JP" altLang="en-US" sz="1100" dirty="0">
                <a:latin typeface="ＭＳ 明朝" pitchFamily="17" charset="-128"/>
                <a:ea typeface="ＭＳ 明朝" pitchFamily="17" charset="-128"/>
                <a:cs typeface="Arial" pitchFamily="34" charset="0"/>
              </a:rPr>
              <a:t>具体的な監査法人名を入れて下さい（任意）</a:t>
            </a:r>
            <a:endParaRPr kumimoji="1" lang="ja-JP" altLang="en-US" sz="1100" dirty="0">
              <a:latin typeface="ＭＳ 明朝" pitchFamily="17" charset="-128"/>
              <a:ea typeface="ＭＳ 明朝" pitchFamily="17" charset="-128"/>
              <a:cs typeface="Arial" pitchFamily="34" charset="0"/>
            </a:endParaRPr>
          </a:p>
        </p:txBody>
      </p:sp>
      <p:sp>
        <p:nvSpPr>
          <p:cNvPr id="36" name="テキスト ボックス 35"/>
          <p:cNvSpPr txBox="1"/>
          <p:nvPr/>
        </p:nvSpPr>
        <p:spPr>
          <a:xfrm>
            <a:off x="5701596" y="5425690"/>
            <a:ext cx="2232248" cy="580534"/>
          </a:xfrm>
          <a:prstGeom prst="rect">
            <a:avLst/>
          </a:prstGeom>
          <a:noFill/>
        </p:spPr>
        <p:txBody>
          <a:bodyPr wrap="square" lIns="36000" tIns="36000" rIns="36000" bIns="36000" rtlCol="0">
            <a:spAutoFit/>
          </a:bodyPr>
          <a:lstStyle/>
          <a:p>
            <a:pPr marL="285750" indent="-285750">
              <a:buFont typeface="+mj-lt"/>
              <a:buAutoNum type="romanLcPeriod"/>
            </a:pPr>
            <a:r>
              <a:rPr lang="en-US" altLang="ja-JP" sz="1100" dirty="0">
                <a:latin typeface="Arial" pitchFamily="34" charset="0"/>
                <a:cs typeface="Arial" pitchFamily="34" charset="0"/>
              </a:rPr>
              <a:t>Statutory body</a:t>
            </a:r>
          </a:p>
          <a:p>
            <a:pPr marL="285750" indent="-285750">
              <a:buFont typeface="+mj-lt"/>
              <a:buAutoNum type="romanLcPeriod"/>
            </a:pPr>
            <a:r>
              <a:rPr lang="en-US" altLang="ja-JP" sz="1100" dirty="0">
                <a:latin typeface="Arial" pitchFamily="34" charset="0"/>
                <a:cs typeface="Arial" pitchFamily="34" charset="0"/>
              </a:rPr>
              <a:t>An outside professional body</a:t>
            </a:r>
          </a:p>
          <a:p>
            <a:pPr marL="285750" indent="-285750">
              <a:buFont typeface="+mj-lt"/>
              <a:buAutoNum type="romanLcPeriod"/>
            </a:pPr>
            <a:r>
              <a:rPr lang="en-US" altLang="ja-JP" sz="1100" dirty="0">
                <a:latin typeface="Arial" pitchFamily="34" charset="0"/>
                <a:cs typeface="Arial" pitchFamily="34" charset="0"/>
              </a:rPr>
              <a:t>Appointed by shareholders</a:t>
            </a:r>
            <a:endParaRPr kumimoji="1" lang="ja-JP" altLang="en-US" sz="1100" dirty="0">
              <a:latin typeface="Arial" pitchFamily="34" charset="0"/>
              <a:cs typeface="Arial" pitchFamily="34" charset="0"/>
            </a:endParaRPr>
          </a:p>
        </p:txBody>
      </p:sp>
      <p:sp>
        <p:nvSpPr>
          <p:cNvPr id="38" name="左右矢印 37"/>
          <p:cNvSpPr/>
          <p:nvPr/>
        </p:nvSpPr>
        <p:spPr>
          <a:xfrm rot="14714086">
            <a:off x="5105583" y="3423119"/>
            <a:ext cx="2003671" cy="484632"/>
          </a:xfrm>
          <a:prstGeom prst="leftRightArrow">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9552" y="764704"/>
            <a:ext cx="8100000" cy="4176464"/>
          </a:xfrm>
          <a:prstGeom prst="rect">
            <a:avLst/>
          </a:prstGeom>
          <a:solidFill>
            <a:srgbClr val="B6C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39552" y="5277996"/>
            <a:ext cx="8100000" cy="1175340"/>
          </a:xfrm>
          <a:prstGeom prst="rect">
            <a:avLst/>
          </a:prstGeom>
          <a:solidFill>
            <a:srgbClr val="FEE6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051720" y="116632"/>
            <a:ext cx="504056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2-3 POWERS, RIGHTS AND OBLIGATIONS</a:t>
            </a:r>
            <a:endParaRPr kumimoji="1" lang="ja-JP" altLang="en-US" sz="1700" i="1" dirty="0">
              <a:latin typeface="Arial" pitchFamily="34" charset="0"/>
              <a:cs typeface="Arial" pitchFamily="34" charset="0"/>
            </a:endParaRPr>
          </a:p>
        </p:txBody>
      </p:sp>
      <p:grpSp>
        <p:nvGrpSpPr>
          <p:cNvPr id="26" name="グループ化 25"/>
          <p:cNvGrpSpPr/>
          <p:nvPr/>
        </p:nvGrpSpPr>
        <p:grpSpPr>
          <a:xfrm>
            <a:off x="391756" y="620688"/>
            <a:ext cx="3024336" cy="360040"/>
            <a:chOff x="391756" y="620688"/>
            <a:chExt cx="3024336" cy="360040"/>
          </a:xfrm>
        </p:grpSpPr>
        <p:sp>
          <p:nvSpPr>
            <p:cNvPr id="8" name="片側の 2 つの角を丸めた四角形 7"/>
            <p:cNvSpPr/>
            <p:nvPr/>
          </p:nvSpPr>
          <p:spPr>
            <a:xfrm rot="16200000">
              <a:off x="1723904" y="-711460"/>
              <a:ext cx="360040" cy="3024336"/>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67544" y="632460"/>
              <a:ext cx="2881165"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Research &amp; Investigation</a:t>
              </a:r>
              <a:endParaRPr kumimoji="1" lang="ja-JP" altLang="en-US" sz="1700" b="1" dirty="0">
                <a:solidFill>
                  <a:srgbClr val="FFFFFF"/>
                </a:solidFill>
                <a:latin typeface="Georgia" pitchFamily="18" charset="0"/>
                <a:cs typeface="Arial" pitchFamily="34" charset="0"/>
              </a:endParaRPr>
            </a:p>
          </p:txBody>
        </p:sp>
      </p:grpSp>
      <p:grpSp>
        <p:nvGrpSpPr>
          <p:cNvPr id="25" name="グループ化 24"/>
          <p:cNvGrpSpPr/>
          <p:nvPr/>
        </p:nvGrpSpPr>
        <p:grpSpPr>
          <a:xfrm>
            <a:off x="391756" y="1591092"/>
            <a:ext cx="4324260" cy="360040"/>
            <a:chOff x="391756" y="1545020"/>
            <a:chExt cx="4324260" cy="360040"/>
          </a:xfrm>
        </p:grpSpPr>
        <p:sp>
          <p:nvSpPr>
            <p:cNvPr id="14" name="片側の 2 つの角を丸めた四角形 13"/>
            <p:cNvSpPr/>
            <p:nvPr/>
          </p:nvSpPr>
          <p:spPr>
            <a:xfrm rot="16200000">
              <a:off x="2373866" y="-437090"/>
              <a:ext cx="360040" cy="4324260"/>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67544" y="1556792"/>
              <a:ext cx="4189216"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Actions on operation of the company</a:t>
              </a:r>
              <a:endParaRPr kumimoji="1" lang="ja-JP" altLang="en-US" sz="1700" b="1" dirty="0">
                <a:solidFill>
                  <a:srgbClr val="FFFFFF"/>
                </a:solidFill>
                <a:latin typeface="Georgia" pitchFamily="18" charset="0"/>
                <a:cs typeface="Arial" pitchFamily="34" charset="0"/>
              </a:endParaRPr>
            </a:p>
          </p:txBody>
        </p:sp>
      </p:grpSp>
      <p:grpSp>
        <p:nvGrpSpPr>
          <p:cNvPr id="27" name="グループ化 26"/>
          <p:cNvGrpSpPr/>
          <p:nvPr/>
        </p:nvGrpSpPr>
        <p:grpSpPr>
          <a:xfrm>
            <a:off x="391756" y="2525648"/>
            <a:ext cx="3388156" cy="360040"/>
            <a:chOff x="391756" y="2852936"/>
            <a:chExt cx="3388156" cy="360040"/>
          </a:xfrm>
        </p:grpSpPr>
        <p:sp>
          <p:nvSpPr>
            <p:cNvPr id="16" name="片側の 2 つの角を丸めた四角形 15"/>
            <p:cNvSpPr/>
            <p:nvPr/>
          </p:nvSpPr>
          <p:spPr>
            <a:xfrm rot="16200000">
              <a:off x="1905814" y="1338878"/>
              <a:ext cx="360040" cy="3388156"/>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467544" y="2864708"/>
              <a:ext cx="3257870"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Actions on external auditors</a:t>
              </a:r>
              <a:endParaRPr kumimoji="1" lang="ja-JP" altLang="en-US" sz="1700" b="1" dirty="0">
                <a:solidFill>
                  <a:srgbClr val="FFFFFF"/>
                </a:solidFill>
                <a:latin typeface="Georgia" pitchFamily="18" charset="0"/>
                <a:cs typeface="Arial" pitchFamily="34" charset="0"/>
              </a:endParaRPr>
            </a:p>
          </p:txBody>
        </p:sp>
      </p:grpSp>
      <p:grpSp>
        <p:nvGrpSpPr>
          <p:cNvPr id="28" name="グループ化 27"/>
          <p:cNvGrpSpPr/>
          <p:nvPr/>
        </p:nvGrpSpPr>
        <p:grpSpPr>
          <a:xfrm>
            <a:off x="467544" y="3721988"/>
            <a:ext cx="1371932" cy="360040"/>
            <a:chOff x="391756" y="3561244"/>
            <a:chExt cx="1371932" cy="360040"/>
          </a:xfrm>
        </p:grpSpPr>
        <p:sp>
          <p:nvSpPr>
            <p:cNvPr id="18" name="片側の 2 つの角を丸めた四角形 17"/>
            <p:cNvSpPr/>
            <p:nvPr/>
          </p:nvSpPr>
          <p:spPr>
            <a:xfrm rot="16200000">
              <a:off x="897702" y="3055298"/>
              <a:ext cx="360040" cy="1371932"/>
            </a:xfrm>
            <a:prstGeom prst="round2SameRect">
              <a:avLst/>
            </a:prstGeom>
            <a:solidFill>
              <a:srgbClr val="2C7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467544" y="3573016"/>
              <a:ext cx="1204423"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Reporting</a:t>
              </a:r>
              <a:endParaRPr kumimoji="1" lang="ja-JP" altLang="en-US" sz="1700" b="1" dirty="0">
                <a:solidFill>
                  <a:srgbClr val="FFFFFF"/>
                </a:solidFill>
                <a:latin typeface="Georgia" pitchFamily="18" charset="0"/>
                <a:cs typeface="Arial" pitchFamily="34" charset="0"/>
              </a:endParaRPr>
            </a:p>
          </p:txBody>
        </p:sp>
      </p:grpSp>
      <p:grpSp>
        <p:nvGrpSpPr>
          <p:cNvPr id="32" name="グループ化 31"/>
          <p:cNvGrpSpPr/>
          <p:nvPr/>
        </p:nvGrpSpPr>
        <p:grpSpPr>
          <a:xfrm>
            <a:off x="391756" y="5133980"/>
            <a:ext cx="3517304" cy="360040"/>
            <a:chOff x="391756" y="5577468"/>
            <a:chExt cx="3517304" cy="360040"/>
          </a:xfrm>
        </p:grpSpPr>
        <p:sp>
          <p:nvSpPr>
            <p:cNvPr id="20" name="片側の 2 つの角を丸めた四角形 19"/>
            <p:cNvSpPr/>
            <p:nvPr/>
          </p:nvSpPr>
          <p:spPr>
            <a:xfrm rot="16200000">
              <a:off x="1970388" y="3998836"/>
              <a:ext cx="360040" cy="3517304"/>
            </a:xfrm>
            <a:prstGeom prst="round2SameRect">
              <a:avLst/>
            </a:prstGeom>
            <a:solidFill>
              <a:srgbClr val="E2A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467544" y="5589240"/>
              <a:ext cx="3416567"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Legal action against Directors</a:t>
              </a:r>
              <a:endParaRPr kumimoji="1" lang="ja-JP" altLang="en-US" sz="1700" b="1" dirty="0">
                <a:solidFill>
                  <a:srgbClr val="FFFFFF"/>
                </a:solidFill>
                <a:latin typeface="Georgia" pitchFamily="18" charset="0"/>
                <a:cs typeface="Arial" pitchFamily="34" charset="0"/>
              </a:endParaRPr>
            </a:p>
          </p:txBody>
        </p:sp>
      </p:grpSp>
      <p:sp>
        <p:nvSpPr>
          <p:cNvPr id="22" name="テキスト ボックス 21"/>
          <p:cNvSpPr txBox="1"/>
          <p:nvPr/>
        </p:nvSpPr>
        <p:spPr>
          <a:xfrm>
            <a:off x="827584" y="999722"/>
            <a:ext cx="6178734" cy="514619"/>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a:latin typeface="Arial" pitchFamily="34" charset="0"/>
                <a:cs typeface="Arial" pitchFamily="34" charset="0"/>
              </a:rPr>
              <a:t>to order officers and employees to report operations and affairs of the company.</a:t>
            </a:r>
          </a:p>
          <a:p>
            <a:pPr indent="-108000">
              <a:lnSpc>
                <a:spcPts val="1800"/>
              </a:lnSpc>
              <a:buFont typeface="Arial" pitchFamily="34" charset="0"/>
              <a:buChar char="•"/>
            </a:pPr>
            <a:r>
              <a:rPr lang="en-US" altLang="ja-JP" sz="1300" dirty="0">
                <a:latin typeface="Arial" pitchFamily="34" charset="0"/>
                <a:cs typeface="Arial" pitchFamily="34" charset="0"/>
              </a:rPr>
              <a:t>to investigate operations, financial status and affairs of the company/subsidiaries.</a:t>
            </a:r>
            <a:endParaRPr kumimoji="1" lang="ja-JP" altLang="en-US" sz="1300" dirty="0">
              <a:latin typeface="Arial" pitchFamily="34" charset="0"/>
              <a:cs typeface="Arial" pitchFamily="34" charset="0"/>
            </a:endParaRPr>
          </a:p>
        </p:txBody>
      </p:sp>
      <p:sp>
        <p:nvSpPr>
          <p:cNvPr id="24" name="テキスト ボックス 23"/>
          <p:cNvSpPr txBox="1"/>
          <p:nvPr/>
        </p:nvSpPr>
        <p:spPr>
          <a:xfrm>
            <a:off x="827583" y="1937860"/>
            <a:ext cx="6675473" cy="514619"/>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a:latin typeface="Arial" pitchFamily="34" charset="0"/>
                <a:cs typeface="Arial" pitchFamily="34" charset="0"/>
              </a:rPr>
              <a:t>to attend and express their opinions at the meeting of the Board of Directors.</a:t>
            </a:r>
          </a:p>
          <a:p>
            <a:pPr indent="-108000">
              <a:lnSpc>
                <a:spcPts val="1800"/>
              </a:lnSpc>
              <a:buFont typeface="Arial" pitchFamily="34" charset="0"/>
              <a:buChar char="•"/>
            </a:pPr>
            <a:r>
              <a:rPr lang="en-US" altLang="ja-JP" sz="1300" dirty="0">
                <a:latin typeface="Arial" pitchFamily="34" charset="0"/>
                <a:cs typeface="Arial" pitchFamily="34" charset="0"/>
              </a:rPr>
              <a:t>to seek an injunction against an act by the directors if certain requirements are satisfied.</a:t>
            </a:r>
            <a:endParaRPr kumimoji="1" lang="ja-JP" altLang="en-US" sz="1300" dirty="0">
              <a:latin typeface="Arial" pitchFamily="34" charset="0"/>
              <a:cs typeface="Arial" pitchFamily="34" charset="0"/>
            </a:endParaRPr>
          </a:p>
        </p:txBody>
      </p:sp>
      <p:sp>
        <p:nvSpPr>
          <p:cNvPr id="29" name="テキスト ボックス 28"/>
          <p:cNvSpPr txBox="1"/>
          <p:nvPr/>
        </p:nvSpPr>
        <p:spPr>
          <a:xfrm>
            <a:off x="827583" y="2899566"/>
            <a:ext cx="6938365" cy="745451"/>
          </a:xfrm>
          <a:prstGeom prst="rect">
            <a:avLst/>
          </a:prstGeom>
          <a:noFill/>
        </p:spPr>
        <p:txBody>
          <a:bodyPr wrap="none" lIns="36000" tIns="36000" rIns="36000" bIns="36000" rtlCol="0">
            <a:spAutoFit/>
          </a:bodyPr>
          <a:lstStyle/>
          <a:p>
            <a:pPr indent="-108000">
              <a:lnSpc>
                <a:spcPts val="1800"/>
              </a:lnSpc>
              <a:buFont typeface="Arial" pitchFamily="34" charset="0"/>
              <a:buChar char="•"/>
            </a:pPr>
            <a:r>
              <a:rPr lang="en-US" altLang="ja-JP" sz="1300" dirty="0">
                <a:latin typeface="Arial" pitchFamily="34" charset="0"/>
                <a:cs typeface="Arial" pitchFamily="34" charset="0"/>
              </a:rPr>
              <a:t>to order the external/accounting auditors to submit final/interim report on their audit.</a:t>
            </a:r>
          </a:p>
          <a:p>
            <a:pPr indent="-108000">
              <a:lnSpc>
                <a:spcPts val="1800"/>
              </a:lnSpc>
              <a:buFont typeface="Arial" pitchFamily="34" charset="0"/>
              <a:buChar char="•"/>
            </a:pPr>
            <a:r>
              <a:rPr lang="en-US" altLang="ja-JP" sz="1300" dirty="0">
                <a:latin typeface="Arial" pitchFamily="34" charset="0"/>
                <a:cs typeface="Arial" pitchFamily="34" charset="0"/>
              </a:rPr>
              <a:t>to propose to the shareholders meeting on appointment of the external/accounting auditors.</a:t>
            </a:r>
          </a:p>
          <a:p>
            <a:pPr indent="-108000">
              <a:lnSpc>
                <a:spcPts val="1800"/>
              </a:lnSpc>
              <a:buFont typeface="Arial" pitchFamily="34" charset="0"/>
              <a:buChar char="•"/>
            </a:pPr>
            <a:r>
              <a:rPr lang="en-US" altLang="ja-JP" sz="1300" dirty="0">
                <a:latin typeface="Arial" pitchFamily="34" charset="0"/>
                <a:cs typeface="Arial" pitchFamily="34" charset="0"/>
              </a:rPr>
              <a:t>to consent to the directors on fee for the external/accounting auditors.</a:t>
            </a:r>
            <a:endParaRPr kumimoji="1" lang="ja-JP" altLang="en-US" sz="1300" dirty="0">
              <a:latin typeface="Arial" pitchFamily="34" charset="0"/>
              <a:cs typeface="Arial" pitchFamily="34" charset="0"/>
            </a:endParaRPr>
          </a:p>
        </p:txBody>
      </p:sp>
      <p:sp>
        <p:nvSpPr>
          <p:cNvPr id="30" name="テキスト ボックス 29"/>
          <p:cNvSpPr txBox="1"/>
          <p:nvPr/>
        </p:nvSpPr>
        <p:spPr>
          <a:xfrm>
            <a:off x="827584" y="4086118"/>
            <a:ext cx="7560000" cy="745451"/>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300" dirty="0">
                <a:latin typeface="Arial" pitchFamily="34" charset="0"/>
                <a:cs typeface="Arial" pitchFamily="34" charset="0"/>
              </a:rPr>
              <a:t>to submit and explain their audit report at the shareholders meeting.</a:t>
            </a:r>
          </a:p>
          <a:p>
            <a:pPr marL="108000" indent="-108000">
              <a:lnSpc>
                <a:spcPts val="1800"/>
              </a:lnSpc>
              <a:buFont typeface="Arial" pitchFamily="34" charset="0"/>
              <a:buChar char="•"/>
            </a:pPr>
            <a:r>
              <a:rPr lang="en-US" altLang="ja-JP" sz="1300" dirty="0">
                <a:latin typeface="Arial" pitchFamily="34" charset="0"/>
                <a:cs typeface="Arial" pitchFamily="34" charset="0"/>
              </a:rPr>
              <a:t>to report the result to the shareholders meeting if any violation of laws/regulations/constituent documents, or any material injustice of proposal/related materials of the shareholders meeting.</a:t>
            </a:r>
            <a:endParaRPr kumimoji="1" lang="ja-JP" altLang="en-US" sz="1300" dirty="0">
              <a:latin typeface="Arial" pitchFamily="34" charset="0"/>
              <a:cs typeface="Arial" pitchFamily="34" charset="0"/>
            </a:endParaRPr>
          </a:p>
        </p:txBody>
      </p:sp>
      <p:sp>
        <p:nvSpPr>
          <p:cNvPr id="31" name="テキスト ボックス 30"/>
          <p:cNvSpPr txBox="1"/>
          <p:nvPr/>
        </p:nvSpPr>
        <p:spPr>
          <a:xfrm>
            <a:off x="827584" y="5520720"/>
            <a:ext cx="7560000" cy="745451"/>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300" dirty="0">
                <a:latin typeface="Arial" pitchFamily="34" charset="0"/>
                <a:cs typeface="Arial" pitchFamily="34" charset="0"/>
              </a:rPr>
              <a:t>to examine and judge the reasonableness of a request by a shareholder to take legal action against a director or directors for their breach of duty of care and/or fiduciary duty to the company.</a:t>
            </a:r>
          </a:p>
          <a:p>
            <a:pPr marL="108000" indent="-108000">
              <a:lnSpc>
                <a:spcPts val="1800"/>
              </a:lnSpc>
              <a:buFont typeface="Arial" pitchFamily="34" charset="0"/>
              <a:buChar char="•"/>
            </a:pPr>
            <a:r>
              <a:rPr lang="en-US" altLang="ja-JP" sz="1300" dirty="0">
                <a:latin typeface="Arial" pitchFamily="34" charset="0"/>
                <a:cs typeface="Arial" pitchFamily="34" charset="0"/>
              </a:rPr>
              <a:t>if it's considered reasonable, to take legal action against them as a representative of the company.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39646"/>
          </a:xfrm>
          <a:prstGeom prst="rect">
            <a:avLst/>
          </a:prstGeom>
          <a:solidFill>
            <a:srgbClr val="3698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0" y="59961"/>
            <a:ext cx="9144000" cy="484748"/>
          </a:xfrm>
          <a:prstGeom prst="rect">
            <a:avLst/>
          </a:prstGeom>
          <a:noFill/>
        </p:spPr>
        <p:txBody>
          <a:bodyPr wrap="square" rtlCol="0">
            <a:spAutoFit/>
          </a:bodyPr>
          <a:lstStyle/>
          <a:p>
            <a:pPr algn="ctr"/>
            <a:r>
              <a:rPr lang="en-US" altLang="ja-JP" sz="2550" b="1" i="1" dirty="0">
                <a:solidFill>
                  <a:schemeClr val="bg1"/>
                </a:solidFill>
                <a:latin typeface="Arial" pitchFamily="34" charset="0"/>
                <a:cs typeface="Arial" pitchFamily="34" charset="0"/>
              </a:rPr>
              <a:t>3. </a:t>
            </a:r>
            <a:r>
              <a:rPr lang="en-US" altLang="ja-JP" sz="2550" b="1" i="1" cap="small" dirty="0">
                <a:solidFill>
                  <a:schemeClr val="bg1"/>
                </a:solidFill>
                <a:latin typeface="Arial" pitchFamily="34" charset="0"/>
                <a:cs typeface="Arial" pitchFamily="34" charset="0"/>
              </a:rPr>
              <a:t>A</a:t>
            </a:r>
            <a:r>
              <a:rPr lang="en-US" altLang="ja-JP" sz="2000" b="1" i="1" cap="small" dirty="0">
                <a:solidFill>
                  <a:schemeClr val="bg1"/>
                </a:solidFill>
                <a:latin typeface="Arial" pitchFamily="34" charset="0"/>
                <a:cs typeface="Arial" pitchFamily="34" charset="0"/>
              </a:rPr>
              <a:t>CTIVITIES</a:t>
            </a:r>
            <a:r>
              <a:rPr lang="en-US" altLang="ja-JP" sz="2550" b="1" i="1" cap="small" dirty="0">
                <a:solidFill>
                  <a:schemeClr val="bg1"/>
                </a:solidFill>
                <a:latin typeface="Arial" pitchFamily="34" charset="0"/>
                <a:cs typeface="Arial" pitchFamily="34" charset="0"/>
              </a:rPr>
              <a:t> </a:t>
            </a:r>
            <a:r>
              <a:rPr lang="en-US" altLang="ja-JP" sz="2000" b="1" i="1" cap="small" dirty="0">
                <a:solidFill>
                  <a:schemeClr val="bg1"/>
                </a:solidFill>
                <a:latin typeface="Arial" pitchFamily="34" charset="0"/>
                <a:cs typeface="Arial" pitchFamily="34" charset="0"/>
              </a:rPr>
              <a:t>OF THE </a:t>
            </a:r>
            <a:r>
              <a:rPr lang="en-US" altLang="ja-JP" sz="2550" b="1" i="1" cap="small" dirty="0">
                <a:solidFill>
                  <a:schemeClr val="bg1"/>
                </a:solidFill>
                <a:latin typeface="Arial" pitchFamily="34" charset="0"/>
                <a:cs typeface="Arial" pitchFamily="34" charset="0"/>
              </a:rPr>
              <a:t>A</a:t>
            </a:r>
            <a:r>
              <a:rPr lang="en-US" altLang="ja-JP" sz="2000" b="1" i="1" cap="small" dirty="0">
                <a:solidFill>
                  <a:schemeClr val="bg1"/>
                </a:solidFill>
                <a:latin typeface="Arial" pitchFamily="34" charset="0"/>
                <a:cs typeface="Arial" pitchFamily="34" charset="0"/>
              </a:rPr>
              <a:t>UDIT</a:t>
            </a:r>
            <a:r>
              <a:rPr lang="en-US" altLang="ja-JP" sz="2550" b="1" i="1" cap="small" dirty="0">
                <a:solidFill>
                  <a:schemeClr val="bg1"/>
                </a:solidFill>
                <a:latin typeface="Arial" pitchFamily="34" charset="0"/>
                <a:cs typeface="Arial" pitchFamily="34" charset="0"/>
              </a:rPr>
              <a:t> &amp; S</a:t>
            </a:r>
            <a:r>
              <a:rPr lang="en-US" altLang="ja-JP" sz="2000" b="1" i="1" cap="small" dirty="0">
                <a:solidFill>
                  <a:schemeClr val="bg1"/>
                </a:solidFill>
                <a:latin typeface="Arial" pitchFamily="34" charset="0"/>
                <a:cs typeface="Arial" pitchFamily="34" charset="0"/>
              </a:rPr>
              <a:t>UPERVISORY</a:t>
            </a:r>
            <a:r>
              <a:rPr lang="en-US" altLang="ja-JP" sz="2550" b="1" i="1" cap="small" dirty="0">
                <a:solidFill>
                  <a:schemeClr val="bg1"/>
                </a:solidFill>
                <a:latin typeface="Arial" pitchFamily="34" charset="0"/>
                <a:cs typeface="Arial" pitchFamily="34" charset="0"/>
              </a:rPr>
              <a:t> </a:t>
            </a:r>
            <a:r>
              <a:rPr lang="en-US" altLang="ja-JP" sz="2550" b="1" i="1" dirty="0">
                <a:solidFill>
                  <a:schemeClr val="bg1"/>
                </a:solidFill>
                <a:latin typeface="Arial" pitchFamily="34" charset="0"/>
                <a:cs typeface="Arial" pitchFamily="34" charset="0"/>
              </a:rPr>
              <a:t>B</a:t>
            </a:r>
            <a:r>
              <a:rPr lang="en-US" altLang="ja-JP" sz="2000" b="1" i="1" dirty="0">
                <a:solidFill>
                  <a:schemeClr val="bg1"/>
                </a:solidFill>
                <a:latin typeface="Arial" pitchFamily="34" charset="0"/>
                <a:cs typeface="Arial" pitchFamily="34" charset="0"/>
              </a:rPr>
              <a:t>OARD </a:t>
            </a:r>
            <a:r>
              <a:rPr lang="en-US" altLang="ja-JP" sz="2550" b="1" i="1" dirty="0">
                <a:solidFill>
                  <a:schemeClr val="bg1"/>
                </a:solidFill>
                <a:latin typeface="Arial" pitchFamily="34" charset="0"/>
                <a:cs typeface="Arial" pitchFamily="34" charset="0"/>
              </a:rPr>
              <a:t>M</a:t>
            </a:r>
            <a:r>
              <a:rPr lang="en-US" altLang="ja-JP" sz="2000" b="1" i="1" dirty="0">
                <a:solidFill>
                  <a:schemeClr val="bg1"/>
                </a:solidFill>
                <a:latin typeface="Arial" pitchFamily="34" charset="0"/>
                <a:cs typeface="Arial" pitchFamily="34" charset="0"/>
              </a:rPr>
              <a:t>EMBERS</a:t>
            </a:r>
            <a:endParaRPr kumimoji="1" lang="ja-JP" altLang="en-US" sz="2550" b="1" i="1" dirty="0">
              <a:solidFill>
                <a:schemeClr val="bg1"/>
              </a:solidFill>
              <a:latin typeface="Arial" pitchFamily="34" charset="0"/>
              <a:cs typeface="Arial" pitchFamily="34" charset="0"/>
            </a:endParaRPr>
          </a:p>
        </p:txBody>
      </p:sp>
      <p:sp>
        <p:nvSpPr>
          <p:cNvPr id="4" name="テキスト ボックス 3"/>
          <p:cNvSpPr txBox="1"/>
          <p:nvPr/>
        </p:nvSpPr>
        <p:spPr>
          <a:xfrm>
            <a:off x="215516" y="548680"/>
            <a:ext cx="8712968"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3-1 ACTIVITIES OF THE AUDIT &amp; SUPERVISORY BOARD MEMBERS</a:t>
            </a:r>
            <a:endParaRPr kumimoji="1" lang="ja-JP" altLang="en-US" sz="1700" i="1" dirty="0">
              <a:latin typeface="Arial" pitchFamily="34" charset="0"/>
              <a:cs typeface="Arial" pitchFamily="34" charset="0"/>
            </a:endParaRPr>
          </a:p>
        </p:txBody>
      </p:sp>
      <p:sp>
        <p:nvSpPr>
          <p:cNvPr id="5" name="正方形/長方形 4"/>
          <p:cNvSpPr/>
          <p:nvPr/>
        </p:nvSpPr>
        <p:spPr>
          <a:xfrm>
            <a:off x="323528" y="980728"/>
            <a:ext cx="8100000" cy="360040"/>
          </a:xfrm>
          <a:prstGeom prst="rect">
            <a:avLst/>
          </a:prstGeom>
          <a:gradFill flip="none" rotWithShape="1">
            <a:gsLst>
              <a:gs pos="0">
                <a:srgbClr val="20659E"/>
              </a:gs>
              <a:gs pos="100000">
                <a:srgbClr val="94BBD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95536" y="6237312"/>
            <a:ext cx="8100000" cy="360040"/>
          </a:xfrm>
          <a:prstGeom prst="rect">
            <a:avLst/>
          </a:prstGeom>
          <a:gradFill flip="none" rotWithShape="1">
            <a:gsLst>
              <a:gs pos="0">
                <a:srgbClr val="20659E"/>
              </a:gs>
              <a:gs pos="100000">
                <a:srgbClr val="94BBD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323528" y="1340768"/>
            <a:ext cx="432048" cy="4896544"/>
          </a:xfrm>
          <a:prstGeom prst="downArrow">
            <a:avLst>
              <a:gd name="adj1" fmla="val 25308"/>
              <a:gd name="adj2" fmla="val 72928"/>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8244408" y="1505224"/>
            <a:ext cx="576064" cy="4140000"/>
          </a:xfrm>
          <a:prstGeom prst="roundRect">
            <a:avLst/>
          </a:prstGeom>
          <a:solidFill>
            <a:srgbClr val="FFE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70288" y="1505224"/>
            <a:ext cx="6768752" cy="4140000"/>
          </a:xfrm>
          <a:prstGeom prst="roundRect">
            <a:avLst>
              <a:gd name="adj" fmla="val 4979"/>
            </a:avLst>
          </a:prstGeom>
          <a:solidFill>
            <a:srgbClr val="B3E2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角丸四角形 24"/>
          <p:cNvSpPr/>
          <p:nvPr/>
        </p:nvSpPr>
        <p:spPr>
          <a:xfrm>
            <a:off x="971960" y="3717232"/>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061960" y="3789276"/>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031849" y="3815315"/>
            <a:ext cx="2940222" cy="595923"/>
          </a:xfrm>
          <a:prstGeom prst="rect">
            <a:avLst/>
          </a:prstGeom>
          <a:noFill/>
        </p:spPr>
        <p:txBody>
          <a:bodyPr wrap="square" lIns="36000" tIns="36000" rIns="36000" bIns="36000" rtlCol="0">
            <a:spAutoFit/>
          </a:bodyPr>
          <a:lstStyle/>
          <a:p>
            <a:pPr algn="ctr"/>
            <a:r>
              <a:rPr lang="en-US" altLang="ja-JP" sz="1700" b="1" dirty="0">
                <a:latin typeface="Georgia" pitchFamily="18" charset="0"/>
                <a:cs typeface="Arial" pitchFamily="34" charset="0"/>
              </a:rPr>
              <a:t>Actions on operation of the company</a:t>
            </a:r>
            <a:endParaRPr kumimoji="1" lang="ja-JP" altLang="en-US" sz="1700" b="1" dirty="0">
              <a:latin typeface="Georgia" pitchFamily="18" charset="0"/>
              <a:cs typeface="Arial" pitchFamily="34" charset="0"/>
            </a:endParaRPr>
          </a:p>
        </p:txBody>
      </p:sp>
      <p:sp>
        <p:nvSpPr>
          <p:cNvPr id="28" name="テキスト ボックス 27"/>
          <p:cNvSpPr txBox="1"/>
          <p:nvPr/>
        </p:nvSpPr>
        <p:spPr>
          <a:xfrm>
            <a:off x="1061800" y="4444784"/>
            <a:ext cx="3078512" cy="996033"/>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a:latin typeface="Arial" pitchFamily="34" charset="0"/>
                <a:cs typeface="Arial" pitchFamily="34" charset="0"/>
              </a:rPr>
              <a:t>Attending and expressing opinions at the meeting of the Board of Directors</a:t>
            </a:r>
          </a:p>
          <a:p>
            <a:pPr marL="108000" indent="-108000">
              <a:lnSpc>
                <a:spcPts val="1800"/>
              </a:lnSpc>
              <a:buFont typeface="Arial" pitchFamily="34" charset="0"/>
              <a:buChar char="•"/>
            </a:pPr>
            <a:r>
              <a:rPr lang="en-US" altLang="ja-JP" sz="1100" dirty="0">
                <a:latin typeface="Arial" pitchFamily="34" charset="0"/>
                <a:cs typeface="Arial" pitchFamily="34" charset="0"/>
              </a:rPr>
              <a:t>Audit of annual reports &amp; accounting documents</a:t>
            </a:r>
            <a:endParaRPr kumimoji="1" lang="ja-JP" altLang="en-US" sz="1100" dirty="0">
              <a:latin typeface="Arial" pitchFamily="34" charset="0"/>
              <a:cs typeface="Arial" pitchFamily="34" charset="0"/>
            </a:endParaRPr>
          </a:p>
        </p:txBody>
      </p:sp>
      <p:sp>
        <p:nvSpPr>
          <p:cNvPr id="29" name="角丸四角形 28"/>
          <p:cNvSpPr/>
          <p:nvPr/>
        </p:nvSpPr>
        <p:spPr>
          <a:xfrm>
            <a:off x="4283968" y="3717232"/>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373968" y="3789276"/>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682949" y="3815315"/>
            <a:ext cx="2442039" cy="595923"/>
          </a:xfrm>
          <a:prstGeom prst="rect">
            <a:avLst/>
          </a:prstGeom>
          <a:noFill/>
        </p:spPr>
        <p:txBody>
          <a:bodyPr wrap="square" lIns="36000" tIns="36000" rIns="36000" bIns="36000" rtlCol="0">
            <a:spAutoFit/>
          </a:bodyPr>
          <a:lstStyle/>
          <a:p>
            <a:pPr algn="ctr"/>
            <a:r>
              <a:rPr lang="en-US" altLang="ja-JP" sz="1700" b="1" dirty="0">
                <a:latin typeface="Georgia" pitchFamily="18" charset="0"/>
                <a:cs typeface="Arial" pitchFamily="34" charset="0"/>
              </a:rPr>
              <a:t>Actions on </a:t>
            </a:r>
          </a:p>
          <a:p>
            <a:pPr algn="ctr"/>
            <a:r>
              <a:rPr lang="en-US" altLang="ja-JP" sz="1700" b="1" dirty="0">
                <a:latin typeface="Georgia" pitchFamily="18" charset="0"/>
                <a:cs typeface="Arial" pitchFamily="34" charset="0"/>
              </a:rPr>
              <a:t>external auditors</a:t>
            </a:r>
            <a:endParaRPr kumimoji="1" lang="ja-JP" altLang="en-US" sz="1700" b="1" dirty="0">
              <a:latin typeface="Georgia" pitchFamily="18" charset="0"/>
              <a:cs typeface="Arial" pitchFamily="34" charset="0"/>
            </a:endParaRPr>
          </a:p>
        </p:txBody>
      </p:sp>
      <p:sp>
        <p:nvSpPr>
          <p:cNvPr id="32" name="テキスト ボックス 31"/>
          <p:cNvSpPr txBox="1"/>
          <p:nvPr/>
        </p:nvSpPr>
        <p:spPr>
          <a:xfrm>
            <a:off x="4409812" y="4444784"/>
            <a:ext cx="3042508" cy="765200"/>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a:latin typeface="Arial" pitchFamily="34" charset="0"/>
                <a:cs typeface="Arial" pitchFamily="34" charset="0"/>
              </a:rPr>
              <a:t>Communications with the external/accounting auditors and the internal auditors</a:t>
            </a:r>
          </a:p>
          <a:p>
            <a:pPr marL="108000" indent="-108000">
              <a:lnSpc>
                <a:spcPts val="1800"/>
              </a:lnSpc>
              <a:buFont typeface="Arial" pitchFamily="34" charset="0"/>
              <a:buChar char="•"/>
            </a:pPr>
            <a:r>
              <a:rPr lang="en-US" altLang="ja-JP" sz="1100" dirty="0">
                <a:latin typeface="Arial" pitchFamily="34" charset="0"/>
                <a:cs typeface="Arial" pitchFamily="34" charset="0"/>
              </a:rPr>
              <a:t>Inspection of the important documents</a:t>
            </a:r>
            <a:endParaRPr kumimoji="1" lang="ja-JP" altLang="en-US" sz="1100" dirty="0">
              <a:latin typeface="Arial" pitchFamily="34" charset="0"/>
              <a:cs typeface="Arial" pitchFamily="34" charset="0"/>
            </a:endParaRPr>
          </a:p>
        </p:txBody>
      </p:sp>
      <p:sp>
        <p:nvSpPr>
          <p:cNvPr id="33" name="角丸四角形 32"/>
          <p:cNvSpPr/>
          <p:nvPr/>
        </p:nvSpPr>
        <p:spPr>
          <a:xfrm>
            <a:off x="2627784" y="1793256"/>
            <a:ext cx="3240000" cy="1800000"/>
          </a:xfrm>
          <a:prstGeom prst="roundRect">
            <a:avLst>
              <a:gd name="adj" fmla="val 7663"/>
            </a:avLst>
          </a:prstGeom>
          <a:solidFill>
            <a:srgbClr val="D9F4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717784" y="1865300"/>
            <a:ext cx="3060000" cy="648000"/>
          </a:xfrm>
          <a:prstGeom prst="roundRect">
            <a:avLst>
              <a:gd name="adj" fmla="val 11657"/>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2777673" y="2022144"/>
            <a:ext cx="2940222" cy="334313"/>
          </a:xfrm>
          <a:prstGeom prst="rect">
            <a:avLst/>
          </a:prstGeom>
          <a:noFill/>
        </p:spPr>
        <p:txBody>
          <a:bodyPr wrap="square" lIns="36000" tIns="36000" rIns="36000" bIns="36000" rtlCol="0">
            <a:spAutoFit/>
          </a:bodyPr>
          <a:lstStyle/>
          <a:p>
            <a:pPr algn="ctr"/>
            <a:r>
              <a:rPr lang="en-US" altLang="ja-JP" sz="1700" b="1" dirty="0">
                <a:latin typeface="Georgia" pitchFamily="18" charset="0"/>
                <a:cs typeface="Arial" pitchFamily="34" charset="0"/>
              </a:rPr>
              <a:t>Research &amp; Investigation</a:t>
            </a:r>
            <a:endParaRPr kumimoji="1" lang="ja-JP" altLang="en-US" sz="1700" b="1" dirty="0">
              <a:latin typeface="Georgia" pitchFamily="18" charset="0"/>
              <a:cs typeface="Arial" pitchFamily="34" charset="0"/>
            </a:endParaRPr>
          </a:p>
        </p:txBody>
      </p:sp>
      <p:sp>
        <p:nvSpPr>
          <p:cNvPr id="36" name="テキスト ボックス 35"/>
          <p:cNvSpPr txBox="1"/>
          <p:nvPr/>
        </p:nvSpPr>
        <p:spPr>
          <a:xfrm>
            <a:off x="2753628" y="2585344"/>
            <a:ext cx="3042508" cy="765200"/>
          </a:xfrm>
          <a:prstGeom prst="rect">
            <a:avLst/>
          </a:prstGeom>
          <a:noFill/>
        </p:spPr>
        <p:txBody>
          <a:bodyPr wrap="square" lIns="36000" tIns="36000" rIns="36000" bIns="36000" rtlCol="0">
            <a:spAutoFit/>
          </a:bodyPr>
          <a:lstStyle/>
          <a:p>
            <a:pPr marL="108000" indent="-108000">
              <a:lnSpc>
                <a:spcPts val="1800"/>
              </a:lnSpc>
              <a:buFont typeface="Arial" pitchFamily="34" charset="0"/>
              <a:buChar char="•"/>
            </a:pPr>
            <a:r>
              <a:rPr lang="en-US" altLang="ja-JP" sz="1100" dirty="0">
                <a:latin typeface="Arial" pitchFamily="34" charset="0"/>
                <a:cs typeface="Arial" pitchFamily="34" charset="0"/>
              </a:rPr>
              <a:t>Attending important meetings</a:t>
            </a:r>
          </a:p>
          <a:p>
            <a:pPr marL="108000" indent="-108000">
              <a:lnSpc>
                <a:spcPts val="1800"/>
              </a:lnSpc>
              <a:buFont typeface="Arial" pitchFamily="34" charset="0"/>
              <a:buChar char="•"/>
            </a:pPr>
            <a:r>
              <a:rPr lang="en-US" altLang="ja-JP" sz="1100" dirty="0">
                <a:latin typeface="Arial" pitchFamily="34" charset="0"/>
                <a:cs typeface="Arial" pitchFamily="34" charset="0"/>
              </a:rPr>
              <a:t>Hearing from directors, officers, employees</a:t>
            </a:r>
          </a:p>
          <a:p>
            <a:pPr marL="108000" indent="-108000">
              <a:lnSpc>
                <a:spcPts val="1800"/>
              </a:lnSpc>
              <a:buFont typeface="Arial" pitchFamily="34" charset="0"/>
              <a:buChar char="•"/>
            </a:pPr>
            <a:r>
              <a:rPr lang="en-US" altLang="ja-JP" sz="1100" dirty="0">
                <a:latin typeface="Arial" pitchFamily="34" charset="0"/>
                <a:cs typeface="Arial" pitchFamily="34" charset="0"/>
              </a:rPr>
              <a:t>On-site survey at offices</a:t>
            </a:r>
            <a:endParaRPr kumimoji="1" lang="ja-JP" altLang="en-US" sz="1100" dirty="0">
              <a:latin typeface="Arial" pitchFamily="34" charset="0"/>
              <a:cs typeface="Arial" pitchFamily="34" charset="0"/>
            </a:endParaRPr>
          </a:p>
        </p:txBody>
      </p:sp>
      <p:sp>
        <p:nvSpPr>
          <p:cNvPr id="37" name="テキスト ボックス 36"/>
          <p:cNvSpPr txBox="1"/>
          <p:nvPr/>
        </p:nvSpPr>
        <p:spPr>
          <a:xfrm>
            <a:off x="827584" y="1340768"/>
            <a:ext cx="6696744" cy="380480"/>
          </a:xfrm>
          <a:prstGeom prst="rect">
            <a:avLst/>
          </a:prstGeom>
          <a:noFill/>
        </p:spPr>
        <p:txBody>
          <a:bodyPr wrap="square" lIns="36000" tIns="36000" rIns="36000" bIns="36000" rtlCol="0">
            <a:spAutoFit/>
          </a:bodyPr>
          <a:lstStyle/>
          <a:p>
            <a:pPr algn="ctr"/>
            <a:r>
              <a:rPr lang="en-US" altLang="ja-JP" sz="2000" b="1" dirty="0">
                <a:ln w="63500">
                  <a:solidFill>
                    <a:srgbClr val="FFFFFF"/>
                  </a:solidFill>
                </a:ln>
                <a:solidFill>
                  <a:schemeClr val="bg1"/>
                </a:solidFill>
                <a:latin typeface="Arial" pitchFamily="34" charset="0"/>
                <a:cs typeface="Arial" pitchFamily="34" charset="0"/>
              </a:rPr>
              <a:t>Activities according to the audit plan</a:t>
            </a:r>
            <a:endParaRPr kumimoji="1" lang="ja-JP" altLang="en-US" sz="2000" b="1" dirty="0">
              <a:ln w="63500">
                <a:solidFill>
                  <a:srgbClr val="FFFFFF"/>
                </a:solidFill>
              </a:ln>
              <a:solidFill>
                <a:schemeClr val="bg1"/>
              </a:solidFill>
              <a:latin typeface="Arial" pitchFamily="34" charset="0"/>
              <a:cs typeface="Arial" pitchFamily="34" charset="0"/>
            </a:endParaRPr>
          </a:p>
        </p:txBody>
      </p:sp>
      <p:sp>
        <p:nvSpPr>
          <p:cNvPr id="38" name="テキスト ボックス 37"/>
          <p:cNvSpPr txBox="1"/>
          <p:nvPr/>
        </p:nvSpPr>
        <p:spPr>
          <a:xfrm>
            <a:off x="1831504" y="1340768"/>
            <a:ext cx="4688904" cy="380480"/>
          </a:xfrm>
          <a:prstGeom prst="rect">
            <a:avLst/>
          </a:prstGeom>
          <a:noFill/>
        </p:spPr>
        <p:txBody>
          <a:bodyPr wrap="square" lIns="36000" tIns="36000" rIns="36000" bIns="36000" rtlCol="0">
            <a:spAutoFit/>
          </a:bodyPr>
          <a:lstStyle/>
          <a:p>
            <a:pPr algn="ctr"/>
            <a:r>
              <a:rPr lang="en-US" altLang="ja-JP" sz="2000" b="1" dirty="0">
                <a:ln w="38100">
                  <a:noFill/>
                </a:ln>
                <a:solidFill>
                  <a:srgbClr val="000000"/>
                </a:solidFill>
                <a:latin typeface="Arial" pitchFamily="34" charset="0"/>
                <a:cs typeface="Arial" pitchFamily="34" charset="0"/>
              </a:rPr>
              <a:t>Activities according to the audit plan</a:t>
            </a:r>
            <a:endParaRPr kumimoji="1" lang="ja-JP" altLang="en-US" sz="2000" b="1" dirty="0">
              <a:ln w="38100">
                <a:noFill/>
              </a:ln>
              <a:solidFill>
                <a:srgbClr val="000000"/>
              </a:solidFill>
              <a:latin typeface="Arial" pitchFamily="34" charset="0"/>
              <a:cs typeface="Arial" pitchFamily="34" charset="0"/>
            </a:endParaRPr>
          </a:p>
        </p:txBody>
      </p:sp>
      <p:sp>
        <p:nvSpPr>
          <p:cNvPr id="39" name="テキスト ボックス 38"/>
          <p:cNvSpPr txBox="1"/>
          <p:nvPr/>
        </p:nvSpPr>
        <p:spPr>
          <a:xfrm rot="5400000">
            <a:off x="6987192" y="3431316"/>
            <a:ext cx="3096344" cy="380480"/>
          </a:xfrm>
          <a:prstGeom prst="rect">
            <a:avLst/>
          </a:prstGeom>
          <a:noFill/>
        </p:spPr>
        <p:txBody>
          <a:bodyPr wrap="square" lIns="36000" tIns="36000" rIns="36000" bIns="36000" rtlCol="0">
            <a:spAutoFit/>
          </a:bodyPr>
          <a:lstStyle/>
          <a:p>
            <a:pPr algn="ctr"/>
            <a:r>
              <a:rPr lang="en-US" altLang="ja-JP" sz="2000" b="1" dirty="0">
                <a:ln w="38100">
                  <a:noFill/>
                </a:ln>
                <a:solidFill>
                  <a:srgbClr val="000000"/>
                </a:solidFill>
                <a:latin typeface="Arial" pitchFamily="34" charset="0"/>
                <a:cs typeface="Arial" pitchFamily="34" charset="0"/>
              </a:rPr>
              <a:t>Meeting of the Members</a:t>
            </a:r>
            <a:endParaRPr kumimoji="1" lang="ja-JP" altLang="en-US" sz="2000" b="1" dirty="0">
              <a:ln w="38100">
                <a:noFill/>
              </a:ln>
              <a:solidFill>
                <a:srgbClr val="000000"/>
              </a:solidFill>
              <a:latin typeface="Arial" pitchFamily="34" charset="0"/>
              <a:cs typeface="Arial" pitchFamily="34" charset="0"/>
            </a:endParaRPr>
          </a:p>
        </p:txBody>
      </p:sp>
      <p:sp>
        <p:nvSpPr>
          <p:cNvPr id="40" name="テキスト ボックス 39"/>
          <p:cNvSpPr txBox="1"/>
          <p:nvPr/>
        </p:nvSpPr>
        <p:spPr>
          <a:xfrm>
            <a:off x="395536" y="993592"/>
            <a:ext cx="2552549" cy="334313"/>
          </a:xfrm>
          <a:prstGeom prst="rect">
            <a:avLst/>
          </a:prstGeom>
          <a:noFill/>
        </p:spPr>
        <p:txBody>
          <a:bodyPr wrap="none" lIns="36000" tIns="36000" rIns="36000" bIns="36000" rtlCol="0">
            <a:spAutoFit/>
          </a:bodyPr>
          <a:lstStyle/>
          <a:p>
            <a:r>
              <a:rPr lang="en-US" altLang="ja-JP" sz="1700" b="1" dirty="0">
                <a:solidFill>
                  <a:srgbClr val="FFFFFF"/>
                </a:solidFill>
                <a:latin typeface="Georgia" pitchFamily="18" charset="0"/>
                <a:cs typeface="Arial" pitchFamily="34" charset="0"/>
              </a:rPr>
              <a:t>Shareholders meeting</a:t>
            </a:r>
            <a:endParaRPr kumimoji="1" lang="ja-JP" altLang="en-US" sz="1700" b="1" dirty="0">
              <a:solidFill>
                <a:srgbClr val="FFFFFF"/>
              </a:solidFill>
              <a:latin typeface="Georgia" pitchFamily="18" charset="0"/>
              <a:cs typeface="Arial" pitchFamily="34" charset="0"/>
            </a:endParaRPr>
          </a:p>
        </p:txBody>
      </p:sp>
      <p:sp>
        <p:nvSpPr>
          <p:cNvPr id="41" name="テキスト ボックス 40"/>
          <p:cNvSpPr txBox="1"/>
          <p:nvPr/>
        </p:nvSpPr>
        <p:spPr>
          <a:xfrm>
            <a:off x="467544" y="6250176"/>
            <a:ext cx="2552549" cy="334313"/>
          </a:xfrm>
          <a:prstGeom prst="rect">
            <a:avLst/>
          </a:prstGeom>
          <a:noFill/>
        </p:spPr>
        <p:txBody>
          <a:bodyPr wrap="none" lIns="36000" tIns="36000" rIns="36000" bIns="36000" rtlCol="0">
            <a:spAutoFit/>
          </a:bodyPr>
          <a:lstStyle/>
          <a:p>
            <a:r>
              <a:rPr lang="en-US" altLang="ja-JP" sz="1700" b="1" dirty="0">
                <a:solidFill>
                  <a:srgbClr val="FFFFFF"/>
                </a:solidFill>
                <a:latin typeface="Georgia" pitchFamily="18" charset="0"/>
                <a:cs typeface="Arial" pitchFamily="34" charset="0"/>
              </a:rPr>
              <a:t>Shareholders meeting</a:t>
            </a:r>
            <a:endParaRPr kumimoji="1" lang="ja-JP" altLang="en-US" sz="1700" b="1" dirty="0">
              <a:solidFill>
                <a:srgbClr val="FFFFFF"/>
              </a:solidFill>
              <a:latin typeface="Georgia" pitchFamily="18" charset="0"/>
              <a:cs typeface="Arial" pitchFamily="34" charset="0"/>
            </a:endParaRPr>
          </a:p>
        </p:txBody>
      </p:sp>
      <p:sp>
        <p:nvSpPr>
          <p:cNvPr id="53" name="下カーブ矢印 52"/>
          <p:cNvSpPr/>
          <p:nvPr/>
        </p:nvSpPr>
        <p:spPr>
          <a:xfrm flipV="1">
            <a:off x="7668344" y="3717032"/>
            <a:ext cx="576064" cy="216024"/>
          </a:xfrm>
          <a:prstGeom prst="curvedDownArrow">
            <a:avLst>
              <a:gd name="adj1" fmla="val 25000"/>
              <a:gd name="adj2" fmla="val 50000"/>
              <a:gd name="adj3" fmla="val 32055"/>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下カーブ矢印 53"/>
          <p:cNvSpPr/>
          <p:nvPr/>
        </p:nvSpPr>
        <p:spPr>
          <a:xfrm rot="10800000" flipV="1">
            <a:off x="7646169" y="3212976"/>
            <a:ext cx="576064" cy="216024"/>
          </a:xfrm>
          <a:prstGeom prst="curvedDownArrow">
            <a:avLst>
              <a:gd name="adj1" fmla="val 25000"/>
              <a:gd name="adj2" fmla="val 48883"/>
              <a:gd name="adj3" fmla="val 32055"/>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5" name="テキスト ボックス 54"/>
          <p:cNvSpPr txBox="1"/>
          <p:nvPr/>
        </p:nvSpPr>
        <p:spPr>
          <a:xfrm>
            <a:off x="4251317" y="5877272"/>
            <a:ext cx="2768955" cy="334313"/>
          </a:xfrm>
          <a:prstGeom prst="rect">
            <a:avLst/>
          </a:prstGeom>
          <a:noFill/>
        </p:spPr>
        <p:txBody>
          <a:bodyPr wrap="none" lIns="36000" tIns="36000" rIns="36000" bIns="36000" rtlCol="0">
            <a:spAutoFit/>
          </a:bodyPr>
          <a:lstStyle/>
          <a:p>
            <a:pPr algn="ctr"/>
            <a:r>
              <a:rPr lang="en-US" altLang="ja-JP" sz="1700" dirty="0">
                <a:latin typeface="Georgia" pitchFamily="18" charset="0"/>
                <a:cs typeface="Arial" pitchFamily="34" charset="0"/>
              </a:rPr>
              <a:t>Preparation of Audit Report</a:t>
            </a:r>
            <a:endParaRPr kumimoji="1" lang="ja-JP" altLang="en-US" sz="1700" dirty="0">
              <a:latin typeface="Georgia" pitchFamily="18" charset="0"/>
              <a:cs typeface="Arial" pitchFamily="34" charset="0"/>
            </a:endParaRPr>
          </a:p>
        </p:txBody>
      </p:sp>
      <p:sp>
        <p:nvSpPr>
          <p:cNvPr id="60" name="左中かっこ 59"/>
          <p:cNvSpPr/>
          <p:nvPr/>
        </p:nvSpPr>
        <p:spPr>
          <a:xfrm rot="16200000">
            <a:off x="4788024" y="1772816"/>
            <a:ext cx="216024" cy="7992888"/>
          </a:xfrm>
          <a:prstGeom prst="leftBrace">
            <a:avLst>
              <a:gd name="adj1" fmla="val 8333"/>
              <a:gd name="adj2" fmla="val 59325"/>
            </a:avLst>
          </a:prstGeom>
          <a:ln w="254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16632"/>
            <a:ext cx="9144000" cy="353943"/>
          </a:xfrm>
          <a:prstGeom prst="rect">
            <a:avLst/>
          </a:prstGeom>
          <a:noFill/>
        </p:spPr>
        <p:txBody>
          <a:bodyPr wrap="square" rtlCol="0">
            <a:spAutoFit/>
          </a:bodyPr>
          <a:lstStyle/>
          <a:p>
            <a:pPr algn="ctr"/>
            <a:r>
              <a:rPr lang="en-US" altLang="ja-JP" sz="1700" i="1" dirty="0">
                <a:latin typeface="Arial" pitchFamily="34" charset="0"/>
                <a:cs typeface="Arial" pitchFamily="34" charset="0"/>
              </a:rPr>
              <a:t>(ROLES REGARDING MISCONDUCT AND WRONGDOING WITHIN THE COMPANY)</a:t>
            </a:r>
            <a:endParaRPr kumimoji="1" lang="ja-JP" altLang="en-US" sz="1700" i="1" dirty="0">
              <a:latin typeface="Arial" pitchFamily="34" charset="0"/>
              <a:cs typeface="Arial" pitchFamily="34" charset="0"/>
            </a:endParaRPr>
          </a:p>
        </p:txBody>
      </p:sp>
      <p:sp>
        <p:nvSpPr>
          <p:cNvPr id="7" name="角丸四角形 6"/>
          <p:cNvSpPr/>
          <p:nvPr/>
        </p:nvSpPr>
        <p:spPr>
          <a:xfrm>
            <a:off x="3563888" y="1849376"/>
            <a:ext cx="5220000" cy="1872208"/>
          </a:xfrm>
          <a:prstGeom prst="roundRect">
            <a:avLst/>
          </a:prstGeom>
          <a:no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563888" y="1849376"/>
            <a:ext cx="2007840" cy="1872208"/>
          </a:xfrm>
          <a:prstGeom prst="roundRect">
            <a:avLst/>
          </a:prstGeom>
          <a:solidFill>
            <a:srgbClr val="B4D8CF"/>
          </a:solid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563888" y="4317167"/>
            <a:ext cx="5220000" cy="1872208"/>
          </a:xfrm>
          <a:prstGeom prst="roundRect">
            <a:avLst/>
          </a:prstGeom>
          <a:no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8" y="4317167"/>
            <a:ext cx="2007840" cy="1872208"/>
          </a:xfrm>
          <a:prstGeom prst="roundRect">
            <a:avLst/>
          </a:prstGeom>
          <a:solidFill>
            <a:srgbClr val="B4D8CF"/>
          </a:solidFill>
          <a:ln w="38100">
            <a:solidFill>
              <a:srgbClr val="5BA0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843808" y="2636912"/>
            <a:ext cx="648072" cy="504056"/>
          </a:xfrm>
          <a:prstGeom prst="rightArrow">
            <a:avLst>
              <a:gd name="adj1" fmla="val 39592"/>
              <a:gd name="adj2" fmla="val 59108"/>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p:cNvGrpSpPr/>
          <p:nvPr/>
        </p:nvGrpSpPr>
        <p:grpSpPr>
          <a:xfrm>
            <a:off x="287594" y="944270"/>
            <a:ext cx="2520000" cy="2304000"/>
            <a:chOff x="287594" y="944270"/>
            <a:chExt cx="2520000" cy="2304000"/>
          </a:xfrm>
        </p:grpSpPr>
        <p:sp>
          <p:nvSpPr>
            <p:cNvPr id="3" name="ホームベース 2"/>
            <p:cNvSpPr/>
            <p:nvPr/>
          </p:nvSpPr>
          <p:spPr>
            <a:xfrm rot="5400000">
              <a:off x="395594" y="836270"/>
              <a:ext cx="2304000" cy="2520000"/>
            </a:xfrm>
            <a:prstGeom prst="homePlate">
              <a:avLst>
                <a:gd name="adj" fmla="val 39115"/>
              </a:avLst>
            </a:prstGeom>
            <a:gradFill flip="none" rotWithShape="1">
              <a:gsLst>
                <a:gs pos="0">
                  <a:srgbClr val="20659E"/>
                </a:gs>
                <a:gs pos="100000">
                  <a:srgbClr val="6196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46047" y="1232302"/>
              <a:ext cx="2203095" cy="334313"/>
            </a:xfrm>
            <a:prstGeom prst="rect">
              <a:avLst/>
            </a:prstGeom>
            <a:noFill/>
          </p:spPr>
          <p:txBody>
            <a:bodyPr wrap="none" lIns="36000" tIns="36000" rIns="36000" bIns="36000" rtlCol="0">
              <a:spAutoFit/>
            </a:bodyPr>
            <a:lstStyle/>
            <a:p>
              <a:pPr algn="ctr"/>
              <a:r>
                <a:rPr lang="en-US" altLang="ja-JP" sz="1700" b="1" dirty="0">
                  <a:solidFill>
                    <a:srgbClr val="FFFFFF"/>
                  </a:solidFill>
                  <a:latin typeface="Georgia" pitchFamily="18" charset="0"/>
                  <a:cs typeface="Arial" pitchFamily="34" charset="0"/>
                </a:rPr>
                <a:t>Ordinary Activities</a:t>
              </a:r>
              <a:endParaRPr kumimoji="1" lang="ja-JP" altLang="en-US" sz="1700" b="1" dirty="0">
                <a:solidFill>
                  <a:srgbClr val="FFFFFF"/>
                </a:solidFill>
                <a:latin typeface="Georgia" pitchFamily="18" charset="0"/>
                <a:cs typeface="Arial" pitchFamily="34" charset="0"/>
              </a:endParaRPr>
            </a:p>
          </p:txBody>
        </p:sp>
        <p:sp>
          <p:nvSpPr>
            <p:cNvPr id="15" name="テキスト ボックス 14"/>
            <p:cNvSpPr txBox="1"/>
            <p:nvPr/>
          </p:nvSpPr>
          <p:spPr>
            <a:xfrm>
              <a:off x="665461" y="1664350"/>
              <a:ext cx="1764266" cy="585664"/>
            </a:xfrm>
            <a:prstGeom prst="rect">
              <a:avLst/>
            </a:prstGeom>
            <a:noFill/>
          </p:spPr>
          <p:txBody>
            <a:bodyPr wrap="square" lIns="36000" tIns="36000" rIns="36000" bIns="36000" rtlCol="0">
              <a:spAutoFit/>
            </a:bodyPr>
            <a:lstStyle/>
            <a:p>
              <a:pPr>
                <a:lnSpc>
                  <a:spcPts val="2000"/>
                </a:lnSpc>
              </a:pPr>
              <a:r>
                <a:rPr lang="en-US" altLang="ja-JP" sz="1200" dirty="0">
                  <a:solidFill>
                    <a:srgbClr val="FFFFFF"/>
                  </a:solidFill>
                  <a:latin typeface="Georgia" pitchFamily="18" charset="0"/>
                  <a:cs typeface="Arial" pitchFamily="34" charset="0"/>
                </a:rPr>
                <a:t>Audit in accordance with Annual Audit Plan etc</a:t>
              </a:r>
              <a:endParaRPr kumimoji="1" lang="ja-JP" altLang="en-US" sz="1200" dirty="0">
                <a:solidFill>
                  <a:srgbClr val="FFFFFF"/>
                </a:solidFill>
                <a:latin typeface="Georgia" pitchFamily="18" charset="0"/>
                <a:cs typeface="Arial" pitchFamily="34" charset="0"/>
              </a:endParaRPr>
            </a:p>
          </p:txBody>
        </p:sp>
      </p:grpSp>
      <p:grpSp>
        <p:nvGrpSpPr>
          <p:cNvPr id="24" name="グループ化 23"/>
          <p:cNvGrpSpPr/>
          <p:nvPr/>
        </p:nvGrpSpPr>
        <p:grpSpPr>
          <a:xfrm>
            <a:off x="287594" y="3248852"/>
            <a:ext cx="2520000" cy="2304256"/>
            <a:chOff x="323668" y="3212976"/>
            <a:chExt cx="2520000" cy="2304256"/>
          </a:xfrm>
        </p:grpSpPr>
        <p:sp>
          <p:nvSpPr>
            <p:cNvPr id="4" name="ホームベース 3"/>
            <p:cNvSpPr/>
            <p:nvPr/>
          </p:nvSpPr>
          <p:spPr>
            <a:xfrm rot="5400000">
              <a:off x="431540" y="3105104"/>
              <a:ext cx="2304256" cy="2520000"/>
            </a:xfrm>
            <a:prstGeom prst="homePlate">
              <a:avLst>
                <a:gd name="adj" fmla="val 37131"/>
              </a:avLst>
            </a:prstGeom>
            <a:gradFill flip="none" rotWithShape="1">
              <a:gsLst>
                <a:gs pos="0">
                  <a:srgbClr val="20659E"/>
                </a:gs>
                <a:gs pos="100000">
                  <a:srgbClr val="6196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23668" y="3429000"/>
              <a:ext cx="2520000" cy="1111449"/>
            </a:xfrm>
            <a:prstGeom prst="rect">
              <a:avLst/>
            </a:prstGeom>
            <a:noFill/>
          </p:spPr>
          <p:txBody>
            <a:bodyPr wrap="square" lIns="36000" tIns="36000" rIns="36000" bIns="36000" rtlCol="0">
              <a:spAutoFit/>
            </a:bodyPr>
            <a:lstStyle/>
            <a:p>
              <a:pPr algn="ctr">
                <a:lnSpc>
                  <a:spcPts val="2700"/>
                </a:lnSpc>
              </a:pPr>
              <a:r>
                <a:rPr lang="en-US" altLang="ja-JP" sz="1700" b="1" dirty="0">
                  <a:solidFill>
                    <a:srgbClr val="FFFFFF"/>
                  </a:solidFill>
                  <a:latin typeface="Georgia" pitchFamily="18" charset="0"/>
                  <a:cs typeface="Arial" pitchFamily="34" charset="0"/>
                </a:rPr>
                <a:t>Occurrence of misconduct and wrongdoing</a:t>
              </a:r>
              <a:endParaRPr kumimoji="1" lang="ja-JP" altLang="en-US" sz="1700" b="1" dirty="0">
                <a:solidFill>
                  <a:srgbClr val="FFFFFF"/>
                </a:solidFill>
                <a:latin typeface="Georgia" pitchFamily="18" charset="0"/>
                <a:cs typeface="Arial" pitchFamily="34" charset="0"/>
              </a:endParaRPr>
            </a:p>
          </p:txBody>
        </p:sp>
      </p:grpSp>
      <p:grpSp>
        <p:nvGrpSpPr>
          <p:cNvPr id="25" name="グループ化 24"/>
          <p:cNvGrpSpPr/>
          <p:nvPr/>
        </p:nvGrpSpPr>
        <p:grpSpPr>
          <a:xfrm>
            <a:off x="287454" y="5554315"/>
            <a:ext cx="2520280" cy="936104"/>
            <a:chOff x="287524" y="5589240"/>
            <a:chExt cx="2520280" cy="936104"/>
          </a:xfrm>
        </p:grpSpPr>
        <p:sp>
          <p:nvSpPr>
            <p:cNvPr id="5" name="正方形/長方形 4"/>
            <p:cNvSpPr/>
            <p:nvPr/>
          </p:nvSpPr>
          <p:spPr>
            <a:xfrm>
              <a:off x="287664" y="5589240"/>
              <a:ext cx="2520000" cy="936104"/>
            </a:xfrm>
            <a:prstGeom prst="rect">
              <a:avLst/>
            </a:prstGeom>
            <a:solidFill>
              <a:srgbClr val="2065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87524" y="5674692"/>
              <a:ext cx="2520280" cy="765200"/>
            </a:xfrm>
            <a:prstGeom prst="rect">
              <a:avLst/>
            </a:prstGeom>
            <a:noFill/>
          </p:spPr>
          <p:txBody>
            <a:bodyPr wrap="square" lIns="36000" tIns="36000" rIns="36000" bIns="36000" rtlCol="0">
              <a:spAutoFit/>
            </a:bodyPr>
            <a:lstStyle/>
            <a:p>
              <a:pPr algn="ctr">
                <a:lnSpc>
                  <a:spcPts val="2700"/>
                </a:lnSpc>
              </a:pPr>
              <a:r>
                <a:rPr lang="en-US" altLang="ja-JP" sz="1700" b="1" dirty="0">
                  <a:solidFill>
                    <a:srgbClr val="FFFFFF"/>
                  </a:solidFill>
                  <a:latin typeface="Georgia" pitchFamily="18" charset="0"/>
                  <a:cs typeface="Arial" pitchFamily="34" charset="0"/>
                </a:rPr>
                <a:t>Damage to the company</a:t>
              </a:r>
              <a:endParaRPr kumimoji="1" lang="ja-JP" altLang="en-US" sz="1700" b="1" dirty="0">
                <a:solidFill>
                  <a:srgbClr val="FFFFFF"/>
                </a:solidFill>
                <a:latin typeface="Georgia" pitchFamily="18" charset="0"/>
                <a:cs typeface="Arial" pitchFamily="34" charset="0"/>
              </a:endParaRPr>
            </a:p>
          </p:txBody>
        </p:sp>
      </p:grpSp>
      <p:sp>
        <p:nvSpPr>
          <p:cNvPr id="18" name="テキスト ボックス 17"/>
          <p:cNvSpPr txBox="1"/>
          <p:nvPr/>
        </p:nvSpPr>
        <p:spPr>
          <a:xfrm>
            <a:off x="3595700" y="2283071"/>
            <a:ext cx="1944216" cy="1004818"/>
          </a:xfrm>
          <a:prstGeom prst="rect">
            <a:avLst/>
          </a:prstGeom>
          <a:noFill/>
        </p:spPr>
        <p:txBody>
          <a:bodyPr wrap="square" lIns="36000" tIns="36000" rIns="36000" bIns="36000" rtlCol="0">
            <a:spAutoFit/>
          </a:bodyPr>
          <a:lstStyle/>
          <a:p>
            <a:pPr algn="ctr">
              <a:lnSpc>
                <a:spcPts val="2500"/>
              </a:lnSpc>
            </a:pPr>
            <a:r>
              <a:rPr lang="en-US" altLang="ja-JP" sz="1700" dirty="0">
                <a:latin typeface="Georgia" pitchFamily="18" charset="0"/>
                <a:cs typeface="Arial" pitchFamily="34" charset="0"/>
              </a:rPr>
              <a:t>Prevention of misconduct and wrongdoing</a:t>
            </a:r>
            <a:endParaRPr kumimoji="1" lang="ja-JP" altLang="en-US" sz="1700" dirty="0">
              <a:latin typeface="Georgia" pitchFamily="18" charset="0"/>
              <a:cs typeface="Arial" pitchFamily="34" charset="0"/>
            </a:endParaRPr>
          </a:p>
        </p:txBody>
      </p:sp>
      <p:sp>
        <p:nvSpPr>
          <p:cNvPr id="19" name="テキスト ボックス 18"/>
          <p:cNvSpPr txBox="1"/>
          <p:nvPr/>
        </p:nvSpPr>
        <p:spPr>
          <a:xfrm>
            <a:off x="3595700" y="4750862"/>
            <a:ext cx="1944216" cy="1004818"/>
          </a:xfrm>
          <a:prstGeom prst="rect">
            <a:avLst/>
          </a:prstGeom>
          <a:noFill/>
        </p:spPr>
        <p:txBody>
          <a:bodyPr wrap="square" lIns="36000" tIns="36000" rIns="36000" bIns="36000" rtlCol="0">
            <a:spAutoFit/>
          </a:bodyPr>
          <a:lstStyle/>
          <a:p>
            <a:pPr algn="ctr">
              <a:lnSpc>
                <a:spcPts val="2500"/>
              </a:lnSpc>
            </a:pPr>
            <a:r>
              <a:rPr lang="en-US" altLang="ja-JP" sz="1700" dirty="0">
                <a:latin typeface="Georgia" pitchFamily="18" charset="0"/>
                <a:cs typeface="Arial" pitchFamily="34" charset="0"/>
              </a:rPr>
              <a:t>Minimization of damage to the company</a:t>
            </a:r>
            <a:endParaRPr kumimoji="1" lang="ja-JP" altLang="en-US" sz="1700" dirty="0">
              <a:latin typeface="Georgia" pitchFamily="18" charset="0"/>
              <a:cs typeface="Arial" pitchFamily="34" charset="0"/>
            </a:endParaRPr>
          </a:p>
        </p:txBody>
      </p:sp>
      <p:sp>
        <p:nvSpPr>
          <p:cNvPr id="20" name="テキスト ボックス 19"/>
          <p:cNvSpPr txBox="1"/>
          <p:nvPr/>
        </p:nvSpPr>
        <p:spPr>
          <a:xfrm>
            <a:off x="5652120" y="2065400"/>
            <a:ext cx="3096344" cy="1426920"/>
          </a:xfrm>
          <a:prstGeom prst="rect">
            <a:avLst/>
          </a:prstGeom>
          <a:noFill/>
        </p:spPr>
        <p:txBody>
          <a:bodyPr wrap="square" lIns="36000" tIns="36000" rIns="36000" bIns="36000" rtlCol="0">
            <a:spAutoFit/>
          </a:bodyPr>
          <a:lstStyle/>
          <a:p>
            <a:pPr marL="108000" indent="-108000">
              <a:buFont typeface="Arial" pitchFamily="34" charset="0"/>
              <a:buChar char="•"/>
            </a:pPr>
            <a:r>
              <a:rPr lang="en-US" altLang="ja-JP" sz="1100" dirty="0">
                <a:latin typeface="Arial" pitchFamily="34" charset="0"/>
                <a:cs typeface="Arial" pitchFamily="34" charset="0"/>
              </a:rPr>
              <a:t>Attendance at meetings of the Board of Directors and identification of problems on the proposals and other documents submitted at the meetings</a:t>
            </a:r>
          </a:p>
          <a:p>
            <a:pPr marL="108000" indent="-108000">
              <a:buFont typeface="Arial" pitchFamily="34" charset="0"/>
              <a:buChar char="•"/>
            </a:pPr>
            <a:r>
              <a:rPr lang="en-US" altLang="ja-JP" sz="1100" dirty="0">
                <a:latin typeface="Arial" pitchFamily="34" charset="0"/>
                <a:cs typeface="Arial" pitchFamily="34" charset="0"/>
              </a:rPr>
              <a:t>On-site survey, inspection of constituent documents and other important documents</a:t>
            </a:r>
          </a:p>
          <a:p>
            <a:pPr marL="108000" indent="-108000">
              <a:buFont typeface="Arial" pitchFamily="34" charset="0"/>
              <a:buChar char="•"/>
            </a:pPr>
            <a:r>
              <a:rPr lang="en-US" altLang="ja-JP" sz="1100" dirty="0">
                <a:latin typeface="Arial" pitchFamily="34" charset="0"/>
                <a:cs typeface="Arial" pitchFamily="34" charset="0"/>
              </a:rPr>
              <a:t>Exchange of opinions with external auditors</a:t>
            </a:r>
          </a:p>
          <a:p>
            <a:pPr marL="108000" indent="-108000">
              <a:buFont typeface="Arial" pitchFamily="34" charset="0"/>
              <a:buChar char="•"/>
            </a:pPr>
            <a:r>
              <a:rPr lang="en-US" altLang="ja-JP" sz="1100" dirty="0">
                <a:latin typeface="Arial" pitchFamily="34" charset="0"/>
                <a:cs typeface="Arial" pitchFamily="34" charset="0"/>
              </a:rPr>
              <a:t>Report to the shareholders result of audit</a:t>
            </a:r>
            <a:endParaRPr kumimoji="1" lang="ja-JP" altLang="en-US" sz="1100" dirty="0">
              <a:latin typeface="Arial" pitchFamily="34" charset="0"/>
              <a:cs typeface="Arial" pitchFamily="34" charset="0"/>
            </a:endParaRPr>
          </a:p>
        </p:txBody>
      </p:sp>
      <p:sp>
        <p:nvSpPr>
          <p:cNvPr id="21" name="右矢印 20"/>
          <p:cNvSpPr/>
          <p:nvPr/>
        </p:nvSpPr>
        <p:spPr>
          <a:xfrm>
            <a:off x="2843808" y="5085184"/>
            <a:ext cx="648072" cy="504056"/>
          </a:xfrm>
          <a:prstGeom prst="rightArrow">
            <a:avLst>
              <a:gd name="adj1" fmla="val 39592"/>
              <a:gd name="adj2" fmla="val 59108"/>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652120" y="4389175"/>
            <a:ext cx="3024336" cy="1765474"/>
          </a:xfrm>
          <a:prstGeom prst="rect">
            <a:avLst/>
          </a:prstGeom>
          <a:noFill/>
        </p:spPr>
        <p:txBody>
          <a:bodyPr wrap="square" lIns="36000" tIns="36000" rIns="36000" bIns="36000" rtlCol="0">
            <a:spAutoFit/>
          </a:bodyPr>
          <a:lstStyle/>
          <a:p>
            <a:pPr marL="108000" indent="-108000">
              <a:buFont typeface="Arial" pitchFamily="34" charset="0"/>
              <a:buChar char="•"/>
            </a:pPr>
            <a:r>
              <a:rPr lang="en-US" altLang="ja-JP" sz="1100" dirty="0">
                <a:latin typeface="Arial" pitchFamily="34" charset="0"/>
                <a:cs typeface="Arial" pitchFamily="34" charset="0"/>
              </a:rPr>
              <a:t>Ensuring cooperation by third party experts (e.g. setting up of a committee for investigation in which they participate)</a:t>
            </a:r>
          </a:p>
          <a:p>
            <a:pPr marL="108000" indent="-108000">
              <a:buFont typeface="Arial" pitchFamily="34" charset="0"/>
              <a:buChar char="•"/>
            </a:pPr>
            <a:r>
              <a:rPr lang="en-US" altLang="ja-JP" sz="1100" dirty="0">
                <a:latin typeface="Arial" pitchFamily="34" charset="0"/>
                <a:cs typeface="Arial" pitchFamily="34" charset="0"/>
              </a:rPr>
              <a:t>Advice at the meeting of the Board of Directors</a:t>
            </a:r>
          </a:p>
          <a:p>
            <a:pPr marL="108000" indent="-108000">
              <a:buFont typeface="Arial" pitchFamily="34" charset="0"/>
              <a:buChar char="•"/>
            </a:pPr>
            <a:r>
              <a:rPr lang="en-US" altLang="ja-JP" sz="1100" dirty="0">
                <a:latin typeface="Arial" pitchFamily="34" charset="0"/>
                <a:cs typeface="Arial" pitchFamily="34" charset="0"/>
              </a:rPr>
              <a:t>Seeking an injunction against specific misconduct and wrongdoing by the directors</a:t>
            </a:r>
          </a:p>
          <a:p>
            <a:pPr marL="108000" indent="-108000">
              <a:buFont typeface="Arial" pitchFamily="34" charset="0"/>
              <a:buChar char="•"/>
            </a:pPr>
            <a:r>
              <a:rPr lang="en-US" altLang="ja-JP" sz="1100" dirty="0">
                <a:latin typeface="Arial" pitchFamily="34" charset="0"/>
                <a:cs typeface="Arial" pitchFamily="34" charset="0"/>
              </a:rPr>
              <a:t>Legal action against directors who have not exercised required duty of care or fiduciary duty</a:t>
            </a:r>
            <a:endParaRPr kumimoji="1" lang="ja-JP" altLang="en-US" sz="11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alpha val="60000"/>
          </a:srgb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00000"/>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lgn="ctr">
          <a:defRPr sz="1200" b="1"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画面に合わせる (4:3)</PresentationFormat>
  <Paragraphs>155</Paragraphs>
  <Slides>9</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明朝</vt:lpstr>
      <vt:lpstr>Arial</vt:lpstr>
      <vt:lpstr>Calibri</vt:lpstr>
      <vt:lpstr>Georgia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2022-06-08T08:38:28Z</dcterms:created>
  <dcterms:modified xsi:type="dcterms:W3CDTF">2022-06-08T08:38:33Z</dcterms:modified>
</cp:coreProperties>
</file>